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3"/>
  </p:notesMasterIdLst>
  <p:sldIdLst>
    <p:sldId id="256" r:id="rId2"/>
    <p:sldId id="263" r:id="rId3"/>
    <p:sldId id="257" r:id="rId4"/>
    <p:sldId id="303" r:id="rId5"/>
    <p:sldId id="294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3" r:id="rId14"/>
    <p:sldId id="351" r:id="rId15"/>
    <p:sldId id="274" r:id="rId16"/>
    <p:sldId id="287" r:id="rId17"/>
    <p:sldId id="292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58" r:id="rId28"/>
    <p:sldId id="291" r:id="rId29"/>
    <p:sldId id="290" r:id="rId30"/>
    <p:sldId id="289" r:id="rId31"/>
    <p:sldId id="288" r:id="rId32"/>
  </p:sldIdLst>
  <p:sldSz cx="9156700" cy="6870700"/>
  <p:notesSz cx="9156700" cy="6870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300" y="162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716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6363" y="0"/>
            <a:ext cx="396875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E3DC5-BAB7-407D-B079-C70CF879ED3A}" type="datetimeFigureOut">
              <a:rPr lang="en-US" smtClean="0"/>
              <a:t>9/4/2025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32125" y="858838"/>
            <a:ext cx="3092450" cy="2319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5988" y="3306763"/>
            <a:ext cx="7324725" cy="2705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26213"/>
            <a:ext cx="3967163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6363" y="6526213"/>
            <a:ext cx="396875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42FF9-0C07-4C1A-9E2E-53CD3DA7E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9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rand.uiowa.edu/graphic-elements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/>
              <a:t>Download the full brand icon set at </a:t>
            </a:r>
            <a:r>
              <a:rPr lang="en-US" sz="1200">
                <a:hlinkClick r:id="rId3"/>
              </a:rPr>
              <a:t>brand.uiowa.edu/graphic-elements</a:t>
            </a:r>
            <a:endParaRPr lang="en-US" sz="12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943EA-69D9-7E49-97CD-A49926F617C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02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– Solid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522" y="2682585"/>
            <a:ext cx="6867525" cy="1846651"/>
          </a:xfrm>
        </p:spPr>
        <p:txBody>
          <a:bodyPr anchor="t" anchorCtr="0">
            <a:normAutofit/>
          </a:bodyPr>
          <a:lstStyle>
            <a:lvl1pPr algn="l">
              <a:defRPr sz="4506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Right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9522" y="4583255"/>
            <a:ext cx="6867525" cy="408215"/>
          </a:xfrm>
        </p:spPr>
        <p:txBody>
          <a:bodyPr/>
          <a:lstStyle>
            <a:lvl1pPr marL="0" indent="0" algn="l">
              <a:buNone/>
              <a:defRPr sz="1803" b="1">
                <a:solidFill>
                  <a:schemeClr val="accent1"/>
                </a:solidFill>
              </a:defRPr>
            </a:lvl1pPr>
            <a:lvl2pPr marL="343380" indent="0" algn="ctr">
              <a:buNone/>
              <a:defRPr sz="1502"/>
            </a:lvl2pPr>
            <a:lvl3pPr marL="686760" indent="0" algn="ctr">
              <a:buNone/>
              <a:defRPr sz="1352"/>
            </a:lvl3pPr>
            <a:lvl4pPr marL="1030140" indent="0" algn="ctr">
              <a:buNone/>
              <a:defRPr sz="1202"/>
            </a:lvl4pPr>
            <a:lvl5pPr marL="1373520" indent="0" algn="ctr">
              <a:buNone/>
              <a:defRPr sz="1202"/>
            </a:lvl5pPr>
            <a:lvl6pPr marL="1716900" indent="0" algn="ctr">
              <a:buNone/>
              <a:defRPr sz="1202"/>
            </a:lvl6pPr>
            <a:lvl7pPr marL="2060280" indent="0" algn="ctr">
              <a:buNone/>
              <a:defRPr sz="1202"/>
            </a:lvl7pPr>
            <a:lvl8pPr marL="2403660" indent="0" algn="ctr">
              <a:buNone/>
              <a:defRPr sz="1202"/>
            </a:lvl8pPr>
            <a:lvl9pPr marL="2747040" indent="0" algn="ctr">
              <a:buNone/>
              <a:defRPr sz="1202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9522" y="4961478"/>
            <a:ext cx="6867525" cy="463966"/>
          </a:xfrm>
        </p:spPr>
        <p:txBody>
          <a:bodyPr>
            <a:normAutofit/>
          </a:bodyPr>
          <a:lstStyle>
            <a:lvl1pPr marL="0" indent="0">
              <a:buNone/>
              <a:defRPr sz="1803">
                <a:solidFill>
                  <a:schemeClr val="bg1"/>
                </a:solidFill>
              </a:defRPr>
            </a:lvl1pPr>
            <a:lvl2pPr marL="343380" indent="0">
              <a:buNone/>
              <a:defRPr/>
            </a:lvl2pPr>
            <a:lvl3pPr marL="686760" indent="0">
              <a:buNone/>
              <a:defRPr/>
            </a:lvl3pPr>
            <a:lvl4pPr marL="1030140" indent="0">
              <a:buNone/>
              <a:defRPr/>
            </a:lvl4pPr>
            <a:lvl5pPr marL="137352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8803" y="1777503"/>
            <a:ext cx="6522176" cy="36580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803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/>
        </p:nvCxnSpPr>
        <p:spPr>
          <a:xfrm>
            <a:off x="731609" y="2343998"/>
            <a:ext cx="577199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A3BE6AB2-3490-2748-9E67-B0D1C9E9F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5479" y="0"/>
            <a:ext cx="2023136" cy="96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84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522" y="3373410"/>
            <a:ext cx="6867525" cy="1846651"/>
          </a:xfrm>
        </p:spPr>
        <p:txBody>
          <a:bodyPr anchor="t" anchorCtr="0">
            <a:normAutofit/>
          </a:bodyPr>
          <a:lstStyle>
            <a:lvl1pPr algn="l">
              <a:defRPr sz="4506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Closing Slide Header</a:t>
            </a: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4D36833F-B2C7-1C49-9947-A60C1ACB0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8803" y="2468328"/>
            <a:ext cx="6522176" cy="36580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803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</a:extLst>
          </p:cNvPr>
          <p:cNvCxnSpPr>
            <a:cxnSpLocks/>
          </p:cNvCxnSpPr>
          <p:nvPr/>
        </p:nvCxnSpPr>
        <p:spPr>
          <a:xfrm>
            <a:off x="731609" y="3034823"/>
            <a:ext cx="577199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3A153940-985B-0343-8AA0-962B6459B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5479" y="0"/>
            <a:ext cx="2023136" cy="96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0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F5269D8-9185-4B4A-BBD8-98902D1A9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399" y="1878656"/>
            <a:ext cx="6223902" cy="311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52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4487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C7E2EA4D-EFA8-4B7C-9585-ADB07DA2D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67" y="527753"/>
            <a:ext cx="7725966" cy="870698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715366" y="1365887"/>
            <a:ext cx="577199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4544" y="2927271"/>
            <a:ext cx="534066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882803" y="2129593"/>
            <a:ext cx="1197604" cy="1597543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2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088238" y="2407948"/>
            <a:ext cx="773648" cy="1088504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882803" y="4086217"/>
            <a:ext cx="1202796" cy="755999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502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3357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6714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30072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3429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419948" y="2129593"/>
            <a:ext cx="1197604" cy="1597543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2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090A73C4-9F43-6142-BBC5-1C887BE310E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630797" y="2388495"/>
            <a:ext cx="773648" cy="1088504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9B9DF875-9EAF-4928-8E91-6599CCEAADEE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422854" y="4088484"/>
            <a:ext cx="1202796" cy="755999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502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3357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6714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30072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3429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85024" y="2129593"/>
            <a:ext cx="1197604" cy="1597543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2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7002" y="2371809"/>
            <a:ext cx="773648" cy="1088504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9716" y="4103159"/>
            <a:ext cx="1202796" cy="755999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502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3357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6714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30072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3429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3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5517768" y="2123976"/>
            <a:ext cx="1197604" cy="1597543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2"/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035F86CE-4040-2C49-984A-EDA41DCC41DE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695339" y="2386478"/>
            <a:ext cx="842462" cy="1088504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/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7322EF39-6BE8-4D2B-B814-5743037B71F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5501836" y="4105691"/>
            <a:ext cx="1202796" cy="755999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502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3357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6714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30072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3429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4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085982" y="2137876"/>
            <a:ext cx="1197604" cy="1597543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2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271586" y="2393852"/>
            <a:ext cx="826396" cy="1088504"/>
          </a:xfrm>
        </p:spPr>
        <p:txBody>
          <a:bodyPr/>
          <a:lstStyle>
            <a:lvl1pPr>
              <a:buNone/>
              <a:defRPr/>
            </a:lvl1pPr>
          </a:lstStyle>
          <a:p>
            <a:endParaRPr lang="en-US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074122" y="4115067"/>
            <a:ext cx="1202796" cy="755999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502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3357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6714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30072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3429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</a:t>
            </a:r>
            <a:br>
              <a:rPr lang="en-US"/>
            </a:br>
            <a:r>
              <a:rPr lang="en-US"/>
              <a:t>item or step 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6866093-3200-6440-8AB2-9242D398F84E}"/>
              </a:ext>
            </a:extLst>
          </p:cNvPr>
          <p:cNvSpPr/>
          <p:nvPr userDrawn="1"/>
        </p:nvSpPr>
        <p:spPr>
          <a:xfrm>
            <a:off x="0" y="6401344"/>
            <a:ext cx="9156700" cy="4693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2" b="0" i="0">
              <a:latin typeface="Arial" panose="020B0604020202020204" pitchFamily="34" charset="0"/>
            </a:endParaRPr>
          </a:p>
        </p:txBody>
      </p:sp>
      <p:pic>
        <p:nvPicPr>
          <p:cNvPr id="22" name="Picture 21" descr="The University of Iowa">
            <a:extLst>
              <a:ext uri="{FF2B5EF4-FFF2-40B4-BE49-F238E27FC236}">
                <a16:creationId xmlns:a16="http://schemas.microsoft.com/office/drawing/2014/main" id="{D664CA64-A0A9-F34D-BDC5-9ABCDE7A54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9524" y="6142910"/>
            <a:ext cx="1160375" cy="735244"/>
          </a:xfrm>
          <a:prstGeom prst="rect">
            <a:avLst/>
          </a:prstGeom>
        </p:spPr>
      </p:pic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EB50283A-D398-E048-BDA3-92DD544A4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92515" y="6453121"/>
            <a:ext cx="6522176" cy="36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 b="1">
                <a:solidFill>
                  <a:schemeClr val="bg1"/>
                </a:solidFill>
              </a:defRPr>
            </a:lvl1pPr>
          </a:lstStyle>
          <a:p>
            <a:r>
              <a:rPr lang="en-US" b="0"/>
              <a:t>Division of Student Life &gt; Leadership, Service, &amp; Civic Engagement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29190"/>
      </p:ext>
    </p:extLst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x1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F83F529D-C880-45A0-81D8-FD2CC04E0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67" y="527753"/>
            <a:ext cx="7725966" cy="870698"/>
          </a:xfrm>
        </p:spPr>
        <p:txBody>
          <a:bodyPr lIns="0" tIns="0" rIns="0" bIns="0"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</a:extLst>
          </p:cNvPr>
          <p:cNvCxnSpPr>
            <a:cxnSpLocks/>
          </p:cNvCxnSpPr>
          <p:nvPr userDrawn="1"/>
        </p:nvCxnSpPr>
        <p:spPr>
          <a:xfrm>
            <a:off x="715366" y="1365887"/>
            <a:ext cx="577199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5367" y="1689882"/>
            <a:ext cx="7727158" cy="320183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2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3357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6714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30072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3429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 userDrawn="1">
            <p:ph idx="10" hasCustomPrompt="1"/>
          </p:nvPr>
        </p:nvSpPr>
        <p:spPr>
          <a:xfrm>
            <a:off x="715369" y="2123936"/>
            <a:ext cx="7727157" cy="755999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2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3357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6714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30072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3429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 userDrawn="1"/>
        </p:nvCxnSpPr>
        <p:spPr>
          <a:xfrm>
            <a:off x="712983" y="3104045"/>
            <a:ext cx="7728351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5369" y="3297856"/>
            <a:ext cx="7727158" cy="328623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2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3357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6714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30072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3429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5370" y="3731910"/>
            <a:ext cx="7727157" cy="645757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2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3357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6714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30072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3429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 userDrawn="1"/>
        </p:nvCxnSpPr>
        <p:spPr>
          <a:xfrm>
            <a:off x="714175" y="4528584"/>
            <a:ext cx="7728351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5370" y="4762796"/>
            <a:ext cx="7727158" cy="320183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2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3357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6714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30072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3429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5372" y="5196850"/>
            <a:ext cx="7727157" cy="755999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202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3357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6714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30072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3429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row text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E76717-4761-EC4B-BDB1-C130638E59C3}"/>
              </a:ext>
            </a:extLst>
          </p:cNvPr>
          <p:cNvSpPr/>
          <p:nvPr userDrawn="1"/>
        </p:nvSpPr>
        <p:spPr>
          <a:xfrm>
            <a:off x="0" y="6401344"/>
            <a:ext cx="9156700" cy="4693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2" b="0" i="0">
              <a:latin typeface="Arial" panose="020B0604020202020204" pitchFamily="34" charset="0"/>
            </a:endParaRPr>
          </a:p>
        </p:txBody>
      </p:sp>
      <p:pic>
        <p:nvPicPr>
          <p:cNvPr id="20" name="Picture 19" descr="The University of Iowa">
            <a:extLst>
              <a:ext uri="{FF2B5EF4-FFF2-40B4-BE49-F238E27FC236}">
                <a16:creationId xmlns:a16="http://schemas.microsoft.com/office/drawing/2014/main" id="{40242CE7-09BD-8143-AE27-4BF193790A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9524" y="6142910"/>
            <a:ext cx="1160375" cy="735244"/>
          </a:xfrm>
          <a:prstGeom prst="rect">
            <a:avLst/>
          </a:prstGeom>
        </p:spPr>
      </p:pic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AF415A2A-5C4A-BE45-8CAF-820EC97BE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92515" y="6453121"/>
            <a:ext cx="6522176" cy="36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 b="0">
                <a:solidFill>
                  <a:schemeClr val="bg1"/>
                </a:solidFill>
              </a:defRPr>
            </a:lvl1pPr>
          </a:lstStyle>
          <a:p>
            <a:r>
              <a:rPr lang="en-US"/>
              <a:t>Division of Student Life &gt; Leadership, Service, &amp; Civic Engagement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3948504432"/>
      </p:ext>
    </p:extLst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– Solid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522" y="2682584"/>
            <a:ext cx="6867525" cy="994164"/>
          </a:xfrm>
        </p:spPr>
        <p:txBody>
          <a:bodyPr anchor="t" anchorCtr="0">
            <a:normAutofit/>
          </a:bodyPr>
          <a:lstStyle>
            <a:lvl1pPr algn="l">
              <a:defRPr sz="4506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9522" y="3564518"/>
            <a:ext cx="6867525" cy="408215"/>
          </a:xfrm>
        </p:spPr>
        <p:txBody>
          <a:bodyPr/>
          <a:lstStyle>
            <a:lvl1pPr marL="0" indent="0" algn="l">
              <a:buNone/>
              <a:defRPr sz="1803" b="1">
                <a:solidFill>
                  <a:schemeClr val="accent1"/>
                </a:solidFill>
              </a:defRPr>
            </a:lvl1pPr>
            <a:lvl2pPr marL="343380" indent="0" algn="ctr">
              <a:buNone/>
              <a:defRPr sz="1502"/>
            </a:lvl2pPr>
            <a:lvl3pPr marL="686760" indent="0" algn="ctr">
              <a:buNone/>
              <a:defRPr sz="1352"/>
            </a:lvl3pPr>
            <a:lvl4pPr marL="1030140" indent="0" algn="ctr">
              <a:buNone/>
              <a:defRPr sz="1202"/>
            </a:lvl4pPr>
            <a:lvl5pPr marL="1373520" indent="0" algn="ctr">
              <a:buNone/>
              <a:defRPr sz="1202"/>
            </a:lvl5pPr>
            <a:lvl6pPr marL="1716900" indent="0" algn="ctr">
              <a:buNone/>
              <a:defRPr sz="1202"/>
            </a:lvl6pPr>
            <a:lvl7pPr marL="2060280" indent="0" algn="ctr">
              <a:buNone/>
              <a:defRPr sz="1202"/>
            </a:lvl7pPr>
            <a:lvl8pPr marL="2403660" indent="0" algn="ctr">
              <a:buNone/>
              <a:defRPr sz="1202"/>
            </a:lvl8pPr>
            <a:lvl9pPr marL="2747040" indent="0" algn="ctr">
              <a:buNone/>
              <a:defRPr sz="1202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/>
        </p:nvCxnSpPr>
        <p:spPr>
          <a:xfrm>
            <a:off x="731609" y="2455415"/>
            <a:ext cx="577199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19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– Solid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522" y="2682584"/>
            <a:ext cx="6867525" cy="994164"/>
          </a:xfrm>
        </p:spPr>
        <p:txBody>
          <a:bodyPr anchor="t" anchorCtr="0">
            <a:normAutofit/>
          </a:bodyPr>
          <a:lstStyle>
            <a:lvl1pPr algn="l">
              <a:defRPr sz="4506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9522" y="3634219"/>
            <a:ext cx="6867525" cy="408215"/>
          </a:xfrm>
        </p:spPr>
        <p:txBody>
          <a:bodyPr/>
          <a:lstStyle>
            <a:lvl1pPr marL="0" indent="0" algn="l">
              <a:buNone/>
              <a:defRPr sz="1803" b="1">
                <a:solidFill>
                  <a:schemeClr val="tx1"/>
                </a:solidFill>
              </a:defRPr>
            </a:lvl1pPr>
            <a:lvl2pPr marL="343380" indent="0" algn="ctr">
              <a:buNone/>
              <a:defRPr sz="1502"/>
            </a:lvl2pPr>
            <a:lvl3pPr marL="686760" indent="0" algn="ctr">
              <a:buNone/>
              <a:defRPr sz="1352"/>
            </a:lvl3pPr>
            <a:lvl4pPr marL="1030140" indent="0" algn="ctr">
              <a:buNone/>
              <a:defRPr sz="1202"/>
            </a:lvl4pPr>
            <a:lvl5pPr marL="1373520" indent="0" algn="ctr">
              <a:buNone/>
              <a:defRPr sz="1202"/>
            </a:lvl5pPr>
            <a:lvl6pPr marL="1716900" indent="0" algn="ctr">
              <a:buNone/>
              <a:defRPr sz="1202"/>
            </a:lvl6pPr>
            <a:lvl7pPr marL="2060280" indent="0" algn="ctr">
              <a:buNone/>
              <a:defRPr sz="1202"/>
            </a:lvl7pPr>
            <a:lvl8pPr marL="2403660" indent="0" algn="ctr">
              <a:buNone/>
              <a:defRPr sz="1202"/>
            </a:lvl8pPr>
            <a:lvl9pPr marL="2747040" indent="0" algn="ctr">
              <a:buNone/>
              <a:defRPr sz="1202"/>
            </a:lvl9pPr>
          </a:lstStyle>
          <a:p>
            <a:r>
              <a:rPr lang="en-US" dirty="0"/>
              <a:t>SECTION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/>
        </p:nvCxnSpPr>
        <p:spPr>
          <a:xfrm>
            <a:off x="731609" y="2455415"/>
            <a:ext cx="577199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82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– Phot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5FFEA7CF-83E7-764C-ABBA-82BBDBDAEC0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56700" cy="68707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E5B506F-BBA1-9842-893B-0EB9BFBD1D6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5592" y="2398328"/>
            <a:ext cx="3629744" cy="555024"/>
          </a:xfrm>
          <a:solidFill>
            <a:schemeClr val="accent1"/>
          </a:solidFill>
        </p:spPr>
        <p:txBody>
          <a:bodyPr vert="horz" wrap="none" lIns="91440" anchor="ctr" anchorCtr="0">
            <a:spAutoFit/>
          </a:bodyPr>
          <a:lstStyle>
            <a:lvl1pPr marL="0" indent="0">
              <a:buNone/>
              <a:defRPr sz="3004" b="1"/>
            </a:lvl1pPr>
            <a:lvl2pPr marL="343380" indent="0">
              <a:buNone/>
              <a:defRPr/>
            </a:lvl2pPr>
            <a:lvl3pPr marL="686760" indent="0">
              <a:buNone/>
              <a:defRPr/>
            </a:lvl3pPr>
            <a:lvl4pPr marL="1030140" indent="0">
              <a:buNone/>
              <a:defRPr/>
            </a:lvl4pPr>
            <a:lvl5pPr marL="1373520" indent="0">
              <a:buNone/>
              <a:defRPr/>
            </a:lvl5pPr>
          </a:lstStyle>
          <a:p>
            <a:pPr lvl="0"/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10574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/>
        </p:nvSpPr>
        <p:spPr>
          <a:xfrm>
            <a:off x="0" y="6401345"/>
            <a:ext cx="9156700" cy="4693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2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279" y="495189"/>
            <a:ext cx="7897654" cy="870698"/>
          </a:xfrm>
        </p:spPr>
        <p:txBody>
          <a:bodyPr>
            <a:normAutofit/>
          </a:bodyPr>
          <a:lstStyle>
            <a:lvl1pPr>
              <a:defRPr sz="360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23" y="1594637"/>
            <a:ext cx="7897654" cy="4396825"/>
          </a:xfrm>
        </p:spPr>
        <p:txBody>
          <a:bodyPr/>
          <a:lstStyle>
            <a:lvl1pPr marL="171690" indent="-171690">
              <a:buSzPct val="95000"/>
              <a:buFontTx/>
              <a:buBlip>
                <a:blip r:embed="rId2"/>
              </a:buBlip>
              <a:defRPr/>
            </a:lvl1pPr>
            <a:lvl2pPr marL="515070" indent="-17169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858450" indent="-17169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3pPr>
            <a:lvl4pPr marL="1201830" indent="-17169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4pPr>
            <a:lvl5pPr marL="1545210" indent="-17169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DC48E3-2023-0242-985D-69E25BFF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9928" y="6453122"/>
            <a:ext cx="6284763" cy="36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/>
        </p:nvCxnSpPr>
        <p:spPr>
          <a:xfrm>
            <a:off x="629524" y="1365887"/>
            <a:ext cx="577199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111DF5C-863B-494F-85BE-A436C8203E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524" y="6240126"/>
            <a:ext cx="1339008" cy="63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/>
        </p:nvSpPr>
        <p:spPr>
          <a:xfrm>
            <a:off x="0" y="6401345"/>
            <a:ext cx="9156700" cy="4693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2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3840" y="365803"/>
            <a:ext cx="7897654" cy="1334331"/>
          </a:xfrm>
        </p:spPr>
        <p:txBody>
          <a:bodyPr/>
          <a:lstStyle/>
          <a:p>
            <a:r>
              <a:rPr lang="en-US" dirty="0"/>
              <a:t>Click to edit Master title style </a:t>
            </a:r>
            <a:br>
              <a:rPr lang="en-US" dirty="0"/>
            </a:br>
            <a:r>
              <a:rPr lang="en-US" dirty="0"/>
              <a:t>that runs to two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23" y="1990781"/>
            <a:ext cx="7897654" cy="4025441"/>
          </a:xfrm>
        </p:spPr>
        <p:txBody>
          <a:bodyPr/>
          <a:lstStyle>
            <a:lvl1pPr marL="171690" indent="-171690">
              <a:buSzPct val="95000"/>
              <a:buFontTx/>
              <a:buBlip>
                <a:blip r:embed="rId2"/>
              </a:buBlip>
              <a:defRPr/>
            </a:lvl1pPr>
            <a:lvl2pPr marL="515070" indent="-17169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858450" indent="-17169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3pPr>
            <a:lvl4pPr marL="1201830" indent="-17169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4pPr>
            <a:lvl5pPr marL="1545210" indent="-17169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/>
        </p:nvCxnSpPr>
        <p:spPr>
          <a:xfrm>
            <a:off x="629524" y="1737273"/>
            <a:ext cx="577199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09528C-DB51-A24D-915E-2E04DFCB9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9928" y="6453122"/>
            <a:ext cx="6284763" cy="36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149DAA7-4BE1-B748-9C7B-DA63BD0EB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524" y="6240126"/>
            <a:ext cx="1339008" cy="63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60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 Slid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E8E5D18-D14C-2E49-8475-3B6767E2DE9A}"/>
              </a:ext>
            </a:extLst>
          </p:cNvPr>
          <p:cNvSpPr/>
          <p:nvPr/>
        </p:nvSpPr>
        <p:spPr>
          <a:xfrm>
            <a:off x="0" y="6401345"/>
            <a:ext cx="9156700" cy="4693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2" b="0" i="0" dirty="0">
              <a:latin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23" y="1966021"/>
            <a:ext cx="4177744" cy="3930673"/>
          </a:xfrm>
        </p:spPr>
        <p:txBody>
          <a:bodyPr/>
          <a:lstStyle>
            <a:lvl1pPr marL="171690" indent="-171690">
              <a:buSzPct val="95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2EEDE3-0B18-E049-BE23-974E50C72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20795" y="1"/>
            <a:ext cx="4233429" cy="6395596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ACFD86F-631F-DB40-8919-BA8E20BF8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839" y="365803"/>
            <a:ext cx="4233429" cy="13343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458B34-F735-D249-820C-C797A1F1FED6}"/>
              </a:ext>
            </a:extLst>
          </p:cNvPr>
          <p:cNvCxnSpPr>
            <a:cxnSpLocks/>
          </p:cNvCxnSpPr>
          <p:nvPr/>
        </p:nvCxnSpPr>
        <p:spPr>
          <a:xfrm>
            <a:off x="629524" y="1737273"/>
            <a:ext cx="577199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01F0FA0-1F46-E043-AE59-E85747041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9928" y="6453122"/>
            <a:ext cx="6284763" cy="36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ADB5E60-3D00-2445-93A3-D52213C51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524" y="6240126"/>
            <a:ext cx="1339008" cy="63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54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8D99024-F68B-C04C-A2AC-E78D62D8E79D}"/>
              </a:ext>
            </a:extLst>
          </p:cNvPr>
          <p:cNvSpPr/>
          <p:nvPr/>
        </p:nvSpPr>
        <p:spPr>
          <a:xfrm>
            <a:off x="0" y="6401345"/>
            <a:ext cx="9156700" cy="4693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2" b="0" i="0" dirty="0">
              <a:latin typeface="Arial" panose="020B0604020202020204" pitchFamily="34" charset="0"/>
            </a:endParaRP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27322" y="2861072"/>
            <a:ext cx="3829379" cy="3544483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Click icon to add picture 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27321" y="0"/>
            <a:ext cx="1898510" cy="2822898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62101" y="0"/>
            <a:ext cx="1898510" cy="2822898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559" y="365803"/>
            <a:ext cx="4233429" cy="13343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</a:extLst>
          </p:cNvPr>
          <p:cNvCxnSpPr>
            <a:cxnSpLocks/>
          </p:cNvCxnSpPr>
          <p:nvPr/>
        </p:nvCxnSpPr>
        <p:spPr>
          <a:xfrm>
            <a:off x="629524" y="1737273"/>
            <a:ext cx="577199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23" y="1966021"/>
            <a:ext cx="4177744" cy="3930673"/>
          </a:xfrm>
        </p:spPr>
        <p:txBody>
          <a:bodyPr/>
          <a:lstStyle>
            <a:lvl1pPr marL="171690" indent="-171690">
              <a:buSzPct val="95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57E0904-C0C0-C444-8526-10F5A0BCC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9928" y="6453122"/>
            <a:ext cx="6284763" cy="36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5C05709-C64C-4E48-ADA0-05F2402FB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524" y="6240126"/>
            <a:ext cx="1339008" cy="63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51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6EBBA0-2B0E-FB4D-B3E3-D6D8CFD2D304}"/>
              </a:ext>
            </a:extLst>
          </p:cNvPr>
          <p:cNvSpPr/>
          <p:nvPr/>
        </p:nvSpPr>
        <p:spPr>
          <a:xfrm>
            <a:off x="0" y="6401345"/>
            <a:ext cx="9156700" cy="4693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2" b="0" i="0" dirty="0"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279" y="495189"/>
            <a:ext cx="7897654" cy="8706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</a:extLst>
          </p:cNvPr>
          <p:cNvCxnSpPr>
            <a:cxnSpLocks/>
          </p:cNvCxnSpPr>
          <p:nvPr/>
        </p:nvCxnSpPr>
        <p:spPr>
          <a:xfrm>
            <a:off x="629524" y="1365887"/>
            <a:ext cx="577199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F1F65E7-1CB7-3D42-91A9-88DA4E58EB0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55280" y="1572945"/>
            <a:ext cx="7897654" cy="412242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5D72E00-D5A0-3949-A13A-E74226E1A0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9928" y="6453122"/>
            <a:ext cx="6284763" cy="36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4A12B3D-5C17-A448-B655-A9DD7C2ED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524" y="6240126"/>
            <a:ext cx="1339008" cy="63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69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47C82-65E8-6F4A-93F5-B60D5D90F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523" y="365802"/>
            <a:ext cx="7897654" cy="897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0A12C-E82E-3F40-8F2F-F914F24F0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523" y="1829006"/>
            <a:ext cx="7897654" cy="4359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22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</p:sldLayoutIdLst>
  <p:txStyles>
    <p:titleStyle>
      <a:lvl1pPr algn="l" defTabSz="686760" rtl="0" eaLnBrk="1" latinLnBrk="0" hangingPunct="1">
        <a:lnSpc>
          <a:spcPct val="90000"/>
        </a:lnSpc>
        <a:spcBef>
          <a:spcPct val="0"/>
        </a:spcBef>
        <a:buNone/>
        <a:defRPr sz="3605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690" indent="-171690" algn="l" defTabSz="686760" rtl="0" eaLnBrk="1" latinLnBrk="0" hangingPunct="1">
        <a:lnSpc>
          <a:spcPct val="100000"/>
        </a:lnSpc>
        <a:spcBef>
          <a:spcPts val="751"/>
        </a:spcBef>
        <a:buFont typeface="Arial" panose="020B0604020202020204" pitchFamily="34" charset="0"/>
        <a:buChar char="•"/>
        <a:defRPr sz="210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5070" indent="-171690" algn="l" defTabSz="686760" rtl="0" eaLnBrk="1" latinLnBrk="0" hangingPunct="1">
        <a:lnSpc>
          <a:spcPct val="100000"/>
        </a:lnSpc>
        <a:spcBef>
          <a:spcPts val="376"/>
        </a:spcBef>
        <a:buFont typeface="Arial" panose="020B0604020202020204" pitchFamily="34" charset="0"/>
        <a:buChar char="•"/>
        <a:defRPr sz="180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8450" indent="-171690" algn="l" defTabSz="686760" rtl="0" eaLnBrk="1" latinLnBrk="0" hangingPunct="1">
        <a:lnSpc>
          <a:spcPct val="100000"/>
        </a:lnSpc>
        <a:spcBef>
          <a:spcPts val="376"/>
        </a:spcBef>
        <a:buFont typeface="Arial" panose="020B0604020202020204" pitchFamily="34" charset="0"/>
        <a:buChar char="•"/>
        <a:defRPr sz="1502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1830" indent="-171690" algn="l" defTabSz="686760" rtl="0" eaLnBrk="1" latinLnBrk="0" hangingPunct="1">
        <a:lnSpc>
          <a:spcPct val="100000"/>
        </a:lnSpc>
        <a:spcBef>
          <a:spcPts val="376"/>
        </a:spcBef>
        <a:buFont typeface="Arial" panose="020B0604020202020204" pitchFamily="34" charset="0"/>
        <a:buChar char="•"/>
        <a:defRPr sz="1352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5210" indent="-171690" algn="l" defTabSz="686760" rtl="0" eaLnBrk="1" latinLnBrk="0" hangingPunct="1">
        <a:lnSpc>
          <a:spcPct val="100000"/>
        </a:lnSpc>
        <a:spcBef>
          <a:spcPts val="376"/>
        </a:spcBef>
        <a:buFont typeface="Arial" panose="020B0604020202020204" pitchFamily="34" charset="0"/>
        <a:buChar char="•"/>
        <a:defRPr sz="1352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8590" indent="-171690" algn="l" defTabSz="686760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2" kern="1200">
          <a:solidFill>
            <a:schemeClr val="tx1"/>
          </a:solidFill>
          <a:latin typeface="+mn-lt"/>
          <a:ea typeface="+mn-ea"/>
          <a:cs typeface="+mn-cs"/>
        </a:defRPr>
      </a:lvl6pPr>
      <a:lvl7pPr marL="2231970" indent="-171690" algn="l" defTabSz="686760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2" kern="1200">
          <a:solidFill>
            <a:schemeClr val="tx1"/>
          </a:solidFill>
          <a:latin typeface="+mn-lt"/>
          <a:ea typeface="+mn-ea"/>
          <a:cs typeface="+mn-cs"/>
        </a:defRPr>
      </a:lvl7pPr>
      <a:lvl8pPr marL="2575350" indent="-171690" algn="l" defTabSz="686760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2" kern="1200">
          <a:solidFill>
            <a:schemeClr val="tx1"/>
          </a:solidFill>
          <a:latin typeface="+mn-lt"/>
          <a:ea typeface="+mn-ea"/>
          <a:cs typeface="+mn-cs"/>
        </a:defRPr>
      </a:lvl8pPr>
      <a:lvl9pPr marL="2918731" indent="-171690" algn="l" defTabSz="686760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6760" rtl="0" eaLnBrk="1" latinLnBrk="0" hangingPunct="1">
        <a:defRPr sz="1352" kern="1200">
          <a:solidFill>
            <a:schemeClr val="tx1"/>
          </a:solidFill>
          <a:latin typeface="+mn-lt"/>
          <a:ea typeface="+mn-ea"/>
          <a:cs typeface="+mn-cs"/>
        </a:defRPr>
      </a:lvl1pPr>
      <a:lvl2pPr marL="343380" algn="l" defTabSz="686760" rtl="0" eaLnBrk="1" latinLnBrk="0" hangingPunct="1">
        <a:defRPr sz="1352" kern="1200">
          <a:solidFill>
            <a:schemeClr val="tx1"/>
          </a:solidFill>
          <a:latin typeface="+mn-lt"/>
          <a:ea typeface="+mn-ea"/>
          <a:cs typeface="+mn-cs"/>
        </a:defRPr>
      </a:lvl2pPr>
      <a:lvl3pPr marL="686760" algn="l" defTabSz="686760" rtl="0" eaLnBrk="1" latinLnBrk="0" hangingPunct="1">
        <a:defRPr sz="1352" kern="1200">
          <a:solidFill>
            <a:schemeClr val="tx1"/>
          </a:solidFill>
          <a:latin typeface="+mn-lt"/>
          <a:ea typeface="+mn-ea"/>
          <a:cs typeface="+mn-cs"/>
        </a:defRPr>
      </a:lvl3pPr>
      <a:lvl4pPr marL="1030140" algn="l" defTabSz="686760" rtl="0" eaLnBrk="1" latinLnBrk="0" hangingPunct="1">
        <a:defRPr sz="1352" kern="1200">
          <a:solidFill>
            <a:schemeClr val="tx1"/>
          </a:solidFill>
          <a:latin typeface="+mn-lt"/>
          <a:ea typeface="+mn-ea"/>
          <a:cs typeface="+mn-cs"/>
        </a:defRPr>
      </a:lvl4pPr>
      <a:lvl5pPr marL="1373520" algn="l" defTabSz="686760" rtl="0" eaLnBrk="1" latinLnBrk="0" hangingPunct="1">
        <a:defRPr sz="1352" kern="1200">
          <a:solidFill>
            <a:schemeClr val="tx1"/>
          </a:solidFill>
          <a:latin typeface="+mn-lt"/>
          <a:ea typeface="+mn-ea"/>
          <a:cs typeface="+mn-cs"/>
        </a:defRPr>
      </a:lvl5pPr>
      <a:lvl6pPr marL="1716900" algn="l" defTabSz="686760" rtl="0" eaLnBrk="1" latinLnBrk="0" hangingPunct="1">
        <a:defRPr sz="1352" kern="1200">
          <a:solidFill>
            <a:schemeClr val="tx1"/>
          </a:solidFill>
          <a:latin typeface="+mn-lt"/>
          <a:ea typeface="+mn-ea"/>
          <a:cs typeface="+mn-cs"/>
        </a:defRPr>
      </a:lvl6pPr>
      <a:lvl7pPr marL="2060280" algn="l" defTabSz="686760" rtl="0" eaLnBrk="1" latinLnBrk="0" hangingPunct="1">
        <a:defRPr sz="1352" kern="1200">
          <a:solidFill>
            <a:schemeClr val="tx1"/>
          </a:solidFill>
          <a:latin typeface="+mn-lt"/>
          <a:ea typeface="+mn-ea"/>
          <a:cs typeface="+mn-cs"/>
        </a:defRPr>
      </a:lvl7pPr>
      <a:lvl8pPr marL="2403660" algn="l" defTabSz="686760" rtl="0" eaLnBrk="1" latinLnBrk="0" hangingPunct="1">
        <a:defRPr sz="1352" kern="1200">
          <a:solidFill>
            <a:schemeClr val="tx1"/>
          </a:solidFill>
          <a:latin typeface="+mn-lt"/>
          <a:ea typeface="+mn-ea"/>
          <a:cs typeface="+mn-cs"/>
        </a:defRPr>
      </a:lvl8pPr>
      <a:lvl9pPr marL="2747040" algn="l" defTabSz="686760" rtl="0" eaLnBrk="1" latinLnBrk="0" hangingPunct="1">
        <a:defRPr sz="13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dandengage.uiowa.edu/sites/leadandengage.uiowa.edu/files/imports/SOBO/7a81007d9b/Cash-Box-Request.pdf" TargetMode="Externa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9.xml"/><Relationship Id="rId5" Type="http://schemas.openxmlformats.org/officeDocument/2006/relationships/hyperlink" Target="mailto:paul-braem@uiowa.edu" TargetMode="External"/><Relationship Id="rId4" Type="http://schemas.openxmlformats.org/officeDocument/2006/relationships/hyperlink" Target="https://leadandserve.uiowa.edu/assets/SOBO/Cash-Handling-SOBO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paul-braem@uiowa.edu" TargetMode="External"/><Relationship Id="rId7" Type="http://schemas.openxmlformats.org/officeDocument/2006/relationships/hyperlink" Target="https://gpsg.uiowa.edu/organization-allocations" TargetMode="Externa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0.xml"/><Relationship Id="rId6" Type="http://schemas.openxmlformats.org/officeDocument/2006/relationships/hyperlink" Target="https://usg.uiowa.edu/funding" TargetMode="External"/><Relationship Id="rId5" Type="http://schemas.openxmlformats.org/officeDocument/2006/relationships/hyperlink" Target="https://leadandengage.uiowa.edu/student-organizations/manage/funding-campus-events-funding" TargetMode="External"/><Relationship Id="rId4" Type="http://schemas.openxmlformats.org/officeDocument/2006/relationships/hyperlink" Target="https://leadandengage.uiowa.edu/our-programs/late-night-and-weekend-programs/late-night-grant-fundin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dandserve.uiowa.edu/student-organizations/manage/event-meeting-planning/" TargetMode="Externa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USS-sobo@uiowa.edu" TargetMode="Externa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3.xml"/><Relationship Id="rId4" Type="http://schemas.openxmlformats.org/officeDocument/2006/relationships/hyperlink" Target="mailto:SOBO@uiowa.edu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printmail.fo.uiowa.edu/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studentlife.uiowa.edu/requisitions" TargetMode="Externa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hyperlink" Target="https://leadandengage.uiowa.edu/student-organization-business-office" TargetMode="External"/><Relationship Id="rId4" Type="http://schemas.openxmlformats.org/officeDocument/2006/relationships/image" Target="../media/image6.png"/><Relationship Id="rId9" Type="http://schemas.openxmlformats.org/officeDocument/2006/relationships/hyperlink" Target="mailto:osl-sobo@uiowa.edu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8.xml"/><Relationship Id="rId4" Type="http://schemas.openxmlformats.org/officeDocument/2006/relationships/hyperlink" Target="https://leadandengage.uiowa.edu/sites/leadandengage.uiowa.edu/files/2025-04/w9.pd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uiowa.hotelplanner.com/" TargetMode="Externa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0.xml"/><Relationship Id="rId4" Type="http://schemas.openxmlformats.org/officeDocument/2006/relationships/hyperlink" Target="https://transportation.uiowa.edu/fleet-services-vehicle-rates-fy-2018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1.xml"/><Relationship Id="rId5" Type="http://schemas.openxmlformats.org/officeDocument/2006/relationships/hyperlink" Target="https://leadandserve.uiowa.edu/assets/SOBO/Trademark-Licensing-Application-Agreement-updated.pdf" TargetMode="External"/><Relationship Id="rId4" Type="http://schemas.openxmlformats.org/officeDocument/2006/relationships/hyperlink" Target="https://licensing.uiowa.edu/current-list-licensees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imu.uiowa.edu/student-involvement/leadership-service-and-civic-engagement" TargetMode="External"/><Relationship Id="rId2" Type="http://schemas.openxmlformats.org/officeDocument/2006/relationships/hyperlink" Target="https://leadandengage.uiowa.edu/service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dsl-leadandserve@uiowa.edu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uiowafsl@uiowa.edu" TargetMode="External"/><Relationship Id="rId2" Type="http://schemas.openxmlformats.org/officeDocument/2006/relationships/hyperlink" Target="https://fsl.uiowa.edu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imu.uiowa.edu/event-services/" TargetMode="Externa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hsg-catering@uiowa.edu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dandengage.uiowa.edu/student-organizations/manage/roster-keeping-it-updated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4690" y="-146050"/>
            <a:ext cx="7767319" cy="1880399"/>
          </a:xfrm>
          <a:prstGeom prst="rect">
            <a:avLst/>
          </a:prstGeom>
        </p:spPr>
        <p:txBody>
          <a:bodyPr vert="horz" wrap="square" lIns="0" tIns="216293" rIns="0" bIns="0" rtlCol="0">
            <a:spAutoFit/>
          </a:bodyPr>
          <a:lstStyle/>
          <a:p>
            <a:pPr marL="75565" algn="ctr">
              <a:lnSpc>
                <a:spcPct val="100000"/>
              </a:lnSpc>
            </a:pPr>
            <a:r>
              <a:rPr sz="3600" spc="-5" dirty="0">
                <a:solidFill>
                  <a:srgbClr val="000000"/>
                </a:solidFill>
                <a:latin typeface="Calibri"/>
                <a:cs typeface="Calibri"/>
              </a:rPr>
              <a:t>Treasurer</a:t>
            </a:r>
            <a:r>
              <a:rPr sz="3600" spc="-11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Calibri"/>
                <a:cs typeface="Calibri"/>
              </a:rPr>
              <a:t>Resource Guide for</a:t>
            </a:r>
            <a:br>
              <a:rPr lang="en-US" sz="3600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sz="3600" dirty="0">
                <a:solidFill>
                  <a:srgbClr val="000000"/>
                </a:solidFill>
                <a:latin typeface="Calibri"/>
                <a:cs typeface="Calibri"/>
              </a:rPr>
              <a:t>Supported and Campus Life Organizations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70532" y="2021077"/>
            <a:ext cx="5478780" cy="22281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641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libri"/>
                <a:cs typeface="Calibri"/>
              </a:rPr>
              <a:t>Presented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by</a:t>
            </a:r>
            <a:r>
              <a:rPr sz="2000" spc="-5" dirty="0"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Student Organization </a:t>
            </a:r>
            <a:r>
              <a:rPr sz="2800" spc="-5" dirty="0">
                <a:latin typeface="Calibri"/>
                <a:cs typeface="Calibri"/>
              </a:rPr>
              <a:t>Business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Office</a:t>
            </a:r>
            <a:endParaRPr lang="en-US" sz="2800" spc="-10" dirty="0">
              <a:latin typeface="Calibri"/>
              <a:cs typeface="Calibri"/>
            </a:endParaRPr>
          </a:p>
          <a:p>
            <a:pPr marL="12065" marR="5080" algn="ctr">
              <a:lnSpc>
                <a:spcPct val="100000"/>
              </a:lnSpc>
            </a:pPr>
            <a:r>
              <a:rPr lang="en-US" sz="2800" spc="-10" dirty="0">
                <a:latin typeface="Calibri"/>
                <a:cs typeface="Calibri"/>
              </a:rPr>
              <a:t>(SOBO)</a:t>
            </a:r>
          </a:p>
          <a:p>
            <a:pPr marL="12065" marR="5080" algn="ctr">
              <a:lnSpc>
                <a:spcPct val="100000"/>
              </a:lnSpc>
            </a:pPr>
            <a:r>
              <a:rPr lang="en-US" sz="2800" spc="-10" dirty="0">
                <a:latin typeface="Calibri"/>
                <a:cs typeface="Calibri"/>
              </a:rPr>
              <a:t>Iowa Memorial Union, Room 138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3550" y="235494"/>
            <a:ext cx="55137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Departmental</a:t>
            </a:r>
            <a:r>
              <a:rPr spc="-30" dirty="0"/>
              <a:t> </a:t>
            </a:r>
            <a:r>
              <a:rPr spc="-5" dirty="0"/>
              <a:t>Account</a:t>
            </a:r>
          </a:p>
        </p:txBody>
      </p:sp>
      <p:sp>
        <p:nvSpPr>
          <p:cNvPr id="4" name="object 4"/>
          <p:cNvSpPr/>
          <p:nvPr/>
        </p:nvSpPr>
        <p:spPr>
          <a:xfrm>
            <a:off x="495634" y="1835150"/>
            <a:ext cx="228599" cy="234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5760" y="2633643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5634" y="3432137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5634" y="4602570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24056" y="932089"/>
            <a:ext cx="8096884" cy="43499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latin typeface="Times New Roman"/>
                <a:cs typeface="Times New Roman"/>
              </a:rPr>
              <a:t>10-950-49-4690</a:t>
            </a:r>
            <a:r>
              <a:rPr lang="en-US" sz="2200" b="1" spc="-5" dirty="0">
                <a:latin typeface="Times New Roman"/>
                <a:cs typeface="Times New Roman"/>
              </a:rPr>
              <a:t>-00000</a:t>
            </a:r>
            <a:r>
              <a:rPr sz="2200" b="1" spc="-5" dirty="0">
                <a:latin typeface="Times New Roman"/>
                <a:cs typeface="Times New Roman"/>
              </a:rPr>
              <a:t>-552XXX00-XXXX-000-</a:t>
            </a:r>
            <a:r>
              <a:rPr sz="3000" b="1" u="heavy" spc="-5" dirty="0">
                <a:uFill>
                  <a:solidFill>
                    <a:srgbClr val="40458C"/>
                  </a:solidFill>
                </a:uFill>
                <a:latin typeface="Times New Roman"/>
                <a:cs typeface="Times New Roman"/>
              </a:rPr>
              <a:t>XXXXX</a:t>
            </a:r>
            <a:r>
              <a:rPr sz="2200" b="1" spc="-5" dirty="0">
                <a:latin typeface="Times New Roman"/>
                <a:cs typeface="Times New Roman"/>
              </a:rPr>
              <a:t>-00-0000</a:t>
            </a:r>
            <a:endParaRPr sz="2200" dirty="0">
              <a:latin typeface="Times New Roman"/>
              <a:cs typeface="Times New Roman"/>
            </a:endParaRPr>
          </a:p>
          <a:p>
            <a:pPr marL="355600" marR="1049020">
              <a:lnSpc>
                <a:spcPct val="100000"/>
              </a:lnSpc>
              <a:spcBef>
                <a:spcPts val="2495"/>
              </a:spcBef>
            </a:pPr>
            <a:r>
              <a:rPr sz="2400" spc="-5" dirty="0">
                <a:latin typeface="Tahoma"/>
                <a:cs typeface="Tahoma"/>
              </a:rPr>
              <a:t>Departmental Account indicates the type of funds  being used to </a:t>
            </a:r>
            <a:r>
              <a:rPr sz="2400" dirty="0">
                <a:latin typeface="Tahoma"/>
                <a:cs typeface="Tahoma"/>
              </a:rPr>
              <a:t>pay an</a:t>
            </a:r>
            <a:r>
              <a:rPr sz="2400" spc="-4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expense.</a:t>
            </a:r>
            <a:endParaRPr sz="2400" dirty="0">
              <a:latin typeface="Tahoma"/>
              <a:cs typeface="Tahoma"/>
            </a:endParaRPr>
          </a:p>
          <a:p>
            <a:pPr marL="355600" marR="819785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ahoma"/>
                <a:cs typeface="Tahoma"/>
              </a:rPr>
              <a:t>The first digit is </a:t>
            </a:r>
            <a:r>
              <a:rPr sz="2400" dirty="0">
                <a:latin typeface="Tahoma"/>
                <a:cs typeface="Tahoma"/>
              </a:rPr>
              <a:t>0 </a:t>
            </a:r>
            <a:r>
              <a:rPr sz="2400" spc="-5" dirty="0">
                <a:latin typeface="Tahoma"/>
                <a:cs typeface="Tahoma"/>
              </a:rPr>
              <a:t>for organization “00” funds, </a:t>
            </a:r>
            <a:r>
              <a:rPr sz="2400" dirty="0">
                <a:latin typeface="Tahoma"/>
                <a:cs typeface="Tahoma"/>
              </a:rPr>
              <a:t>1 </a:t>
            </a:r>
            <a:r>
              <a:rPr sz="2400" spc="-5" dirty="0">
                <a:latin typeface="Tahoma"/>
                <a:cs typeface="Tahoma"/>
              </a:rPr>
              <a:t>for  USG funds, or </a:t>
            </a:r>
            <a:r>
              <a:rPr sz="2400" dirty="0">
                <a:latin typeface="Tahoma"/>
                <a:cs typeface="Tahoma"/>
              </a:rPr>
              <a:t>3 </a:t>
            </a:r>
            <a:r>
              <a:rPr sz="2400" spc="-5" dirty="0">
                <a:latin typeface="Tahoma"/>
                <a:cs typeface="Tahoma"/>
              </a:rPr>
              <a:t>for GPSG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funds.</a:t>
            </a:r>
            <a:endParaRPr sz="2400" dirty="0">
              <a:latin typeface="Tahoma"/>
              <a:cs typeface="Tahoma"/>
            </a:endParaRPr>
          </a:p>
          <a:p>
            <a:pPr marL="355600" marR="1009650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ahoma"/>
                <a:cs typeface="Tahoma"/>
              </a:rPr>
              <a:t>The second two digits indicate type of student  government </a:t>
            </a:r>
            <a:r>
              <a:rPr sz="2400" dirty="0">
                <a:latin typeface="Tahoma"/>
                <a:cs typeface="Tahoma"/>
              </a:rPr>
              <a:t>funding: 01 </a:t>
            </a:r>
            <a:r>
              <a:rPr sz="2400" spc="-5" dirty="0">
                <a:latin typeface="Tahoma"/>
                <a:cs typeface="Tahoma"/>
              </a:rPr>
              <a:t>for office supplies, </a:t>
            </a:r>
            <a:r>
              <a:rPr sz="2400" dirty="0">
                <a:latin typeface="Tahoma"/>
                <a:cs typeface="Tahoma"/>
              </a:rPr>
              <a:t>02 </a:t>
            </a:r>
            <a:r>
              <a:rPr sz="2400" spc="-5" dirty="0">
                <a:latin typeface="Tahoma"/>
                <a:cs typeface="Tahoma"/>
              </a:rPr>
              <a:t>for  events, </a:t>
            </a:r>
            <a:r>
              <a:rPr sz="2400" dirty="0">
                <a:latin typeface="Tahoma"/>
                <a:cs typeface="Tahoma"/>
              </a:rPr>
              <a:t>03 </a:t>
            </a:r>
            <a:r>
              <a:rPr sz="2400" spc="-5" dirty="0">
                <a:latin typeface="Tahoma"/>
                <a:cs typeface="Tahoma"/>
              </a:rPr>
              <a:t>for travel, </a:t>
            </a:r>
            <a:r>
              <a:rPr sz="2400" dirty="0">
                <a:latin typeface="Tahoma"/>
                <a:cs typeface="Tahoma"/>
              </a:rPr>
              <a:t>04 for equipment.</a:t>
            </a:r>
          </a:p>
          <a:p>
            <a:pPr marL="355600" marR="664845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latin typeface="Tahoma"/>
                <a:cs typeface="Tahoma"/>
              </a:rPr>
              <a:t>The last two digits </a:t>
            </a:r>
            <a:r>
              <a:rPr sz="2400" dirty="0">
                <a:latin typeface="Tahoma"/>
                <a:cs typeface="Tahoma"/>
              </a:rPr>
              <a:t>may </a:t>
            </a:r>
            <a:r>
              <a:rPr sz="2400" spc="-5" dirty="0">
                <a:latin typeface="Tahoma"/>
                <a:cs typeface="Tahoma"/>
              </a:rPr>
              <a:t>be used </a:t>
            </a:r>
            <a:r>
              <a:rPr sz="2400" dirty="0">
                <a:latin typeface="Tahoma"/>
                <a:cs typeface="Tahoma"/>
              </a:rPr>
              <a:t>by </a:t>
            </a:r>
            <a:r>
              <a:rPr sz="2400" spc="-5" dirty="0">
                <a:latin typeface="Tahoma"/>
                <a:cs typeface="Tahoma"/>
              </a:rPr>
              <a:t>organizations for  internal budgeting purposes—default is</a:t>
            </a:r>
            <a:r>
              <a:rPr sz="2400" spc="-6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00</a:t>
            </a:r>
            <a:endParaRPr sz="2400" dirty="0">
              <a:latin typeface="Tahoma"/>
              <a:cs typeface="Tahom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4690" y="158750"/>
            <a:ext cx="701548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Collecting</a:t>
            </a:r>
            <a:r>
              <a:rPr spc="-100" dirty="0"/>
              <a:t> </a:t>
            </a:r>
            <a:r>
              <a:rPr dirty="0"/>
              <a:t>Money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94690" y="1454150"/>
            <a:ext cx="8081060" cy="48346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1155" indent="-338455">
              <a:spcBef>
                <a:spcPts val="1605"/>
              </a:spcBef>
              <a:buFont typeface="Symbol"/>
              <a:buChar char=""/>
              <a:tabLst>
                <a:tab pos="351155" algn="l"/>
                <a:tab pos="351790" algn="l"/>
              </a:tabLst>
            </a:pPr>
            <a:r>
              <a:rPr lang="en-US" sz="2000" dirty="0">
                <a:latin typeface="Tahoma"/>
                <a:cs typeface="Tahoma"/>
              </a:rPr>
              <a:t>All money </a:t>
            </a:r>
            <a:r>
              <a:rPr lang="en-US" sz="2000" spc="-5" dirty="0">
                <a:latin typeface="Tahoma"/>
                <a:cs typeface="Tahoma"/>
              </a:rPr>
              <a:t>collected </a:t>
            </a:r>
            <a:r>
              <a:rPr lang="en-US" sz="2000" dirty="0">
                <a:latin typeface="Tahoma"/>
                <a:cs typeface="Tahoma"/>
              </a:rPr>
              <a:t>by a Supported </a:t>
            </a:r>
            <a:r>
              <a:rPr lang="en-US" sz="2000" spc="-5" dirty="0">
                <a:latin typeface="Tahoma"/>
                <a:cs typeface="Tahoma"/>
              </a:rPr>
              <a:t>Student O</a:t>
            </a:r>
            <a:r>
              <a:rPr lang="en-US" sz="2000" dirty="0">
                <a:latin typeface="Tahoma"/>
                <a:cs typeface="Tahoma"/>
              </a:rPr>
              <a:t>rganization or Campus Life Organization must be deposited</a:t>
            </a:r>
            <a:r>
              <a:rPr lang="en-US" sz="2000" spc="-90" dirty="0">
                <a:latin typeface="Tahoma"/>
                <a:cs typeface="Tahoma"/>
              </a:rPr>
              <a:t> </a:t>
            </a:r>
            <a:r>
              <a:rPr lang="en-US" sz="2000" dirty="0">
                <a:latin typeface="Tahoma"/>
                <a:cs typeface="Tahoma"/>
              </a:rPr>
              <a:t>into </a:t>
            </a:r>
            <a:r>
              <a:rPr lang="en-US" sz="2000" spc="-5" dirty="0">
                <a:latin typeface="Tahoma"/>
                <a:cs typeface="Tahoma"/>
              </a:rPr>
              <a:t>their </a:t>
            </a:r>
            <a:r>
              <a:rPr lang="en-US" sz="2000" dirty="0">
                <a:latin typeface="Tahoma"/>
                <a:cs typeface="Tahoma"/>
              </a:rPr>
              <a:t>University account before it is spent.</a:t>
            </a:r>
          </a:p>
          <a:p>
            <a:pPr marL="351155" indent="-338455">
              <a:lnSpc>
                <a:spcPct val="100000"/>
              </a:lnSpc>
              <a:spcBef>
                <a:spcPts val="1605"/>
              </a:spcBef>
              <a:buFont typeface="Symbol"/>
              <a:buChar char=""/>
              <a:tabLst>
                <a:tab pos="351155" algn="l"/>
                <a:tab pos="351790" algn="l"/>
              </a:tabLst>
            </a:pPr>
            <a:r>
              <a:rPr lang="en-US" sz="2000" spc="-5" dirty="0">
                <a:latin typeface="Tahoma"/>
                <a:cs typeface="Tahoma"/>
              </a:rPr>
              <a:t>Cash box should always be used to collect cash and checks.  Cash boxes are available for </a:t>
            </a:r>
            <a:r>
              <a:rPr lang="en-US" sz="2000" spc="-5" dirty="0">
                <a:latin typeface="Tahoma"/>
                <a:cs typeface="Tahom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rent</a:t>
            </a:r>
            <a:r>
              <a:rPr lang="en-US" sz="2000" spc="-5" dirty="0">
                <a:latin typeface="Tahoma"/>
                <a:cs typeface="Tahoma"/>
              </a:rPr>
              <a:t> if your organization does not own a cash box.  </a:t>
            </a:r>
            <a:endParaRPr sz="2900" dirty="0">
              <a:latin typeface="Times New Roman"/>
              <a:cs typeface="Times New Roman"/>
            </a:endParaRPr>
          </a:p>
          <a:p>
            <a:pPr marL="437515" indent="-418465">
              <a:lnSpc>
                <a:spcPct val="100000"/>
              </a:lnSpc>
              <a:buFont typeface="Symbol"/>
              <a:buChar char=""/>
              <a:tabLst>
                <a:tab pos="437515" algn="l"/>
                <a:tab pos="438150" algn="l"/>
              </a:tabLst>
            </a:pPr>
            <a:r>
              <a:rPr lang="en-US" sz="2000" dirty="0">
                <a:latin typeface="Tahoma"/>
                <a:cs typeface="Tahoma"/>
                <a:hlinkClick r:id="rId4"/>
              </a:rPr>
              <a:t>Cash Handling Procedures for Student Organizations </a:t>
            </a:r>
            <a:r>
              <a:rPr sz="2000" spc="-5" dirty="0">
                <a:latin typeface="Tahoma"/>
                <a:cs typeface="Tahoma"/>
              </a:rPr>
              <a:t>should </a:t>
            </a:r>
            <a:r>
              <a:rPr sz="2000" dirty="0">
                <a:latin typeface="Tahoma"/>
                <a:cs typeface="Tahoma"/>
              </a:rPr>
              <a:t>be </a:t>
            </a:r>
            <a:r>
              <a:rPr sz="2000" spc="-5" dirty="0">
                <a:latin typeface="Tahoma"/>
                <a:cs typeface="Tahoma"/>
              </a:rPr>
              <a:t>followed </a:t>
            </a:r>
            <a:r>
              <a:rPr sz="2000" dirty="0">
                <a:latin typeface="Tahoma"/>
                <a:cs typeface="Tahoma"/>
              </a:rPr>
              <a:t>at all</a:t>
            </a:r>
            <a:r>
              <a:rPr sz="2000" spc="-4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times.</a:t>
            </a:r>
            <a:endParaRPr lang="en-US" sz="2000" spc="-5" dirty="0">
              <a:latin typeface="Tahoma"/>
              <a:cs typeface="Tahoma"/>
            </a:endParaRPr>
          </a:p>
          <a:p>
            <a:pPr marL="437515" indent="-418465">
              <a:lnSpc>
                <a:spcPct val="100000"/>
              </a:lnSpc>
              <a:buFont typeface="Symbol"/>
              <a:buChar char=""/>
              <a:tabLst>
                <a:tab pos="437515" algn="l"/>
                <a:tab pos="438150" algn="l"/>
              </a:tabLst>
            </a:pPr>
            <a:endParaRPr lang="en-US" sz="2000" spc="-5" dirty="0">
              <a:latin typeface="Tahoma"/>
              <a:cs typeface="Tahoma"/>
            </a:endParaRPr>
          </a:p>
          <a:p>
            <a:pPr marL="437515" indent="-418465">
              <a:lnSpc>
                <a:spcPct val="100000"/>
              </a:lnSpc>
              <a:buFont typeface="Symbol"/>
              <a:buChar char=""/>
              <a:tabLst>
                <a:tab pos="437515" algn="l"/>
                <a:tab pos="438150" algn="l"/>
              </a:tabLst>
            </a:pPr>
            <a:r>
              <a:rPr lang="en-US" sz="2000" spc="-5" dirty="0">
                <a:latin typeface="Tahoma"/>
                <a:cs typeface="Tahoma"/>
              </a:rPr>
              <a:t>Venmo/PayPal/GoFundMe accounts, </a:t>
            </a:r>
            <a:r>
              <a:rPr lang="en-US" sz="2000" spc="-5" dirty="0" err="1">
                <a:latin typeface="Tahoma"/>
                <a:cs typeface="Tahoma"/>
              </a:rPr>
              <a:t>etc</a:t>
            </a:r>
            <a:r>
              <a:rPr lang="en-US" sz="2000" spc="-5" dirty="0">
                <a:latin typeface="Tahoma"/>
                <a:cs typeface="Tahoma"/>
              </a:rPr>
              <a:t> may NOT be established/used in the name of your student organization or the University.</a:t>
            </a:r>
          </a:p>
          <a:p>
            <a:pPr marL="437515" indent="-418465">
              <a:lnSpc>
                <a:spcPct val="100000"/>
              </a:lnSpc>
              <a:buFont typeface="Symbol"/>
              <a:buChar char=""/>
              <a:tabLst>
                <a:tab pos="437515" algn="l"/>
                <a:tab pos="438150" algn="l"/>
              </a:tabLst>
            </a:pPr>
            <a:r>
              <a:rPr lang="en-US" sz="2000" spc="-5" dirty="0">
                <a:latin typeface="Tahoma"/>
                <a:cs typeface="Tahoma"/>
              </a:rPr>
              <a:t>Cashnet-A webpage to collect money for your student organization.  Cost is 3% of revenue.  Email </a:t>
            </a:r>
            <a:r>
              <a:rPr lang="en-US" sz="2000" spc="-5" dirty="0">
                <a:latin typeface="Tahoma"/>
                <a:cs typeface="Tahoma"/>
                <a:hlinkClick r:id="rId5"/>
              </a:rPr>
              <a:t>paul-braem@uiowa.edu</a:t>
            </a:r>
            <a:r>
              <a:rPr lang="en-US" sz="2000" spc="-5" dirty="0">
                <a:latin typeface="Tahoma"/>
                <a:cs typeface="Tahoma"/>
              </a:rPr>
              <a:t> to get started.  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82582"/>
            <a:ext cx="7166610" cy="567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Fundraising </a:t>
            </a:r>
            <a:r>
              <a:rPr lang="en-US" spc="-5" dirty="0"/>
              <a:t>Ideas</a:t>
            </a:r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031239" y="1555496"/>
            <a:ext cx="7371080" cy="41908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3815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ahoma"/>
                <a:cs typeface="Tahoma"/>
              </a:rPr>
              <a:t>Collect dues from your members</a:t>
            </a:r>
          </a:p>
          <a:p>
            <a:pPr marL="355600" marR="43815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ahoma"/>
                <a:cs typeface="Tahoma"/>
              </a:rPr>
              <a:t>Sell merchandise</a:t>
            </a:r>
          </a:p>
          <a:p>
            <a:pPr marL="355600" marR="43815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ahoma"/>
                <a:cs typeface="Tahoma"/>
              </a:rPr>
              <a:t>Host an event and sell admission tickets</a:t>
            </a:r>
          </a:p>
          <a:p>
            <a:pPr marL="355600" marR="43815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ahoma"/>
                <a:cs typeface="Tahoma"/>
              </a:rPr>
              <a:t>Raffles or any form of gambling is NOT allowed</a:t>
            </a:r>
          </a:p>
          <a:p>
            <a:pPr marL="355600" marR="43815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ahoma"/>
                <a:cs typeface="Tahoma"/>
              </a:rPr>
              <a:t>University W9 or Tax ID requests should be forwarded to </a:t>
            </a:r>
            <a:r>
              <a:rPr lang="en-US" sz="2400" dirty="0">
                <a:latin typeface="Tahoma"/>
                <a:cs typeface="Tahoma"/>
                <a:hlinkClick r:id="rId3"/>
              </a:rPr>
              <a:t>paul-braem@uiowa.edu</a:t>
            </a:r>
            <a:r>
              <a:rPr lang="en-US" sz="2400" dirty="0">
                <a:latin typeface="Tahoma"/>
                <a:cs typeface="Tahoma"/>
              </a:rPr>
              <a:t> </a:t>
            </a:r>
          </a:p>
          <a:p>
            <a:pPr marL="355600" marR="43815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ahoma"/>
                <a:cs typeface="Tahoma"/>
              </a:rPr>
              <a:t>Request funding from University sources such as:</a:t>
            </a:r>
          </a:p>
          <a:p>
            <a:pPr marL="812800" marR="43815" lvl="1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ahoma"/>
                <a:cs typeface="Tahoma"/>
                <a:hlinkClick r:id="rId4"/>
              </a:rPr>
              <a:t>Late Night Funding</a:t>
            </a:r>
            <a:endParaRPr lang="en-US" sz="2400" dirty="0">
              <a:latin typeface="Tahoma"/>
              <a:cs typeface="Tahoma"/>
            </a:endParaRPr>
          </a:p>
          <a:p>
            <a:pPr marL="812800" marR="43815" lvl="1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ahoma"/>
                <a:cs typeface="Tahoma"/>
                <a:hlinkClick r:id="rId5"/>
              </a:rPr>
              <a:t>Campus Events Funding</a:t>
            </a:r>
            <a:endParaRPr lang="en-US" sz="2400" dirty="0">
              <a:latin typeface="Tahoma"/>
              <a:cs typeface="Tahoma"/>
            </a:endParaRPr>
          </a:p>
          <a:p>
            <a:pPr marL="812800" marR="43815" lvl="1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ahoma"/>
                <a:cs typeface="Tahoma"/>
                <a:hlinkClick r:id="rId6"/>
              </a:rPr>
              <a:t>SABAC</a:t>
            </a:r>
            <a:r>
              <a:rPr lang="en-US" sz="2400" dirty="0">
                <a:latin typeface="Tahoma"/>
                <a:cs typeface="Tahoma"/>
              </a:rPr>
              <a:t>/</a:t>
            </a:r>
            <a:r>
              <a:rPr lang="en-US" sz="2400" dirty="0">
                <a:latin typeface="Tahoma"/>
                <a:cs typeface="Tahoma"/>
                <a:hlinkClick r:id="rId7"/>
              </a:rPr>
              <a:t>GPAC</a:t>
            </a:r>
            <a:r>
              <a:rPr lang="en-US" sz="2400" dirty="0">
                <a:latin typeface="Tahoma"/>
                <a:cs typeface="Tahoma"/>
              </a:rPr>
              <a:t> funding (student governments)</a:t>
            </a:r>
          </a:p>
          <a:p>
            <a:pPr marL="469900" marR="43815" lvl="1">
              <a:spcBef>
                <a:spcPts val="100"/>
              </a:spcBef>
            </a:pPr>
            <a:endParaRPr lang="en-US" sz="2400" dirty="0">
              <a:latin typeface="Tahoma"/>
              <a:cs typeface="Tahom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4257" y="350452"/>
            <a:ext cx="6555740" cy="5682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0" dirty="0">
                <a:solidFill>
                  <a:srgbClr val="000000"/>
                </a:solidFill>
                <a:latin typeface="Calibri"/>
                <a:cs typeface="Calibri"/>
              </a:rPr>
              <a:t>Event </a:t>
            </a:r>
            <a:r>
              <a:rPr lang="en-US" spc="-20" dirty="0">
                <a:solidFill>
                  <a:srgbClr val="000000"/>
                </a:solidFill>
                <a:latin typeface="Calibri"/>
                <a:cs typeface="Calibri"/>
              </a:rPr>
              <a:t>Approval</a:t>
            </a:r>
            <a:endParaRPr spc="-1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750" y="1911350"/>
            <a:ext cx="7818755" cy="320151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584200" algn="l"/>
                <a:tab pos="584835" algn="l"/>
              </a:tabLst>
            </a:pPr>
            <a:r>
              <a:rPr lang="en-US" sz="2600" dirty="0">
                <a:latin typeface="Calibri"/>
                <a:cs typeface="Calibri"/>
              </a:rPr>
              <a:t>All student organization events, trips, and meetings need to be submitted for approval in Engage.</a:t>
            </a:r>
            <a:endParaRPr sz="2600" dirty="0">
              <a:latin typeface="Calibri"/>
              <a:cs typeface="Calibri"/>
            </a:endParaRPr>
          </a:p>
          <a:p>
            <a:pPr marL="584200" indent="-571500">
              <a:lnSpc>
                <a:spcPts val="3120"/>
              </a:lnSpc>
              <a:buFont typeface="Arial"/>
              <a:buChar char="•"/>
              <a:tabLst>
                <a:tab pos="584200" algn="l"/>
                <a:tab pos="584835" algn="l"/>
              </a:tabLst>
            </a:pPr>
            <a:r>
              <a:rPr lang="en-US" sz="2600" spc="-5" dirty="0">
                <a:latin typeface="Calibri"/>
                <a:cs typeface="Calibri"/>
              </a:rPr>
              <a:t>No funds can be spent on related expenses until approved.</a:t>
            </a:r>
          </a:p>
          <a:p>
            <a:pPr marL="584200" indent="-571500">
              <a:lnSpc>
                <a:spcPts val="3120"/>
              </a:lnSpc>
              <a:buFont typeface="Arial"/>
              <a:buChar char="•"/>
              <a:tabLst>
                <a:tab pos="584200" algn="l"/>
                <a:tab pos="584835" algn="l"/>
              </a:tabLst>
            </a:pPr>
            <a:r>
              <a:rPr lang="en-US" sz="2600" spc="-5" dirty="0">
                <a:latin typeface="Calibri"/>
                <a:cs typeface="Calibri"/>
              </a:rPr>
              <a:t>Different reviewers are assigned based on event or trip specifics (IMU Event Services, UI Catering, SOBO, </a:t>
            </a:r>
            <a:r>
              <a:rPr lang="en-US" sz="2600" spc="-5" dirty="0" err="1">
                <a:latin typeface="Calibri"/>
                <a:cs typeface="Calibri"/>
              </a:rPr>
              <a:t>etc</a:t>
            </a:r>
            <a:r>
              <a:rPr lang="en-US" sz="2600" spc="-5" dirty="0">
                <a:latin typeface="Calibri"/>
                <a:cs typeface="Calibri"/>
              </a:rPr>
              <a:t>).</a:t>
            </a:r>
            <a:endParaRPr sz="2600" dirty="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584200" algn="l"/>
                <a:tab pos="584835" algn="l"/>
              </a:tabLst>
            </a:pPr>
            <a:r>
              <a:rPr lang="en-US" sz="2600" spc="-5" dirty="0">
                <a:latin typeface="Calibri"/>
                <a:cs typeface="Calibri"/>
              </a:rPr>
              <a:t>Submission instructions found </a:t>
            </a:r>
            <a:r>
              <a:rPr lang="en-US" sz="2600" spc="-5" dirty="0">
                <a:latin typeface="Calibri"/>
                <a:cs typeface="Calibri"/>
                <a:hlinkClick r:id="rId3"/>
              </a:rPr>
              <a:t>here</a:t>
            </a:r>
            <a:r>
              <a:rPr lang="en-US" sz="2600" spc="-5" dirty="0">
                <a:latin typeface="Calibri"/>
                <a:cs typeface="Calibri"/>
              </a:rPr>
              <a:t>.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6441A21-5C0A-4997-9ABF-6C2BDF582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67" y="791012"/>
            <a:ext cx="7725966" cy="652722"/>
          </a:xfrm>
        </p:spPr>
        <p:txBody>
          <a:bodyPr/>
          <a:lstStyle/>
          <a:p>
            <a:r>
              <a:rPr lang="en-US" dirty="0">
                <a:latin typeface="Roboto"/>
                <a:ea typeface="Roboto"/>
                <a:cs typeface="Arial"/>
              </a:rPr>
              <a:t>Event Planning Timeline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F2810E-188F-4C35-A054-EE8C3575CAC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882803" y="3923275"/>
            <a:ext cx="1202796" cy="566738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>
                <a:latin typeface="Roboto"/>
                <a:ea typeface="Roboto"/>
                <a:cs typeface="Arial"/>
              </a:rPr>
              <a:t>Research Costs</a:t>
            </a:r>
            <a:endParaRPr lang="en-US"/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8C482-A36F-40BB-90D3-1BBFA5251B5D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2422854" y="3924974"/>
            <a:ext cx="1202796" cy="566738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>
                <a:latin typeface="Roboto"/>
                <a:ea typeface="Roboto"/>
                <a:cs typeface="Arial"/>
              </a:rPr>
              <a:t>Reserve Space</a:t>
            </a:r>
            <a:endParaRPr lang="en-US"/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A4A247-8F57-49CF-AED7-04F8B110DECB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969716" y="3935975"/>
            <a:ext cx="1202796" cy="566738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>
                <a:latin typeface="Roboto"/>
                <a:ea typeface="Roboto"/>
                <a:cs typeface="Arial"/>
              </a:rPr>
              <a:t>Request Funding</a:t>
            </a:r>
            <a:endParaRPr lang="en-US"/>
          </a:p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56C969-30F9-40D0-991B-55CBA09E40CD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5501836" y="3937873"/>
            <a:ext cx="1202796" cy="566738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>
                <a:latin typeface="Roboto"/>
                <a:ea typeface="Roboto"/>
                <a:cs typeface="Arial"/>
              </a:rPr>
              <a:t>Submit Event in Engage</a:t>
            </a:r>
            <a:endParaRPr lang="en-US"/>
          </a:p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E8D883-C8BB-47DC-A6E7-FE70305EC2A3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7074122" y="3944902"/>
            <a:ext cx="1202796" cy="566738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>
                <a:latin typeface="Roboto"/>
                <a:ea typeface="Roboto"/>
                <a:cs typeface="Arial"/>
              </a:rPr>
              <a:t>Spend Funds with SOBO</a:t>
            </a:r>
            <a:endParaRPr lang="en-US"/>
          </a:p>
          <a:p>
            <a:endParaRPr lang="en-US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31C905BC-1591-0E44-8D86-3F0B89F8C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92515" y="5697632"/>
            <a:ext cx="6522176" cy="274224"/>
          </a:xfrm>
        </p:spPr>
        <p:txBody>
          <a:bodyPr/>
          <a:lstStyle/>
          <a:p>
            <a:r>
              <a:rPr lang="en-US"/>
              <a:t>Student Org Business Office</a:t>
            </a:r>
          </a:p>
        </p:txBody>
      </p:sp>
      <p:pic>
        <p:nvPicPr>
          <p:cNvPr id="10" name="Graphic 10" descr="Research with solid fill">
            <a:extLst>
              <a:ext uri="{FF2B5EF4-FFF2-40B4-BE49-F238E27FC236}">
                <a16:creationId xmlns:a16="http://schemas.microsoft.com/office/drawing/2014/main" id="{FF5D7C76-F0BF-A8EA-A838-B05C0068B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1862" y="2724070"/>
            <a:ext cx="686753" cy="686753"/>
          </a:xfrm>
          <a:prstGeom prst="rect">
            <a:avLst/>
          </a:prstGeom>
        </p:spPr>
      </p:pic>
      <p:pic>
        <p:nvPicPr>
          <p:cNvPr id="13" name="Graphic 14" descr="Stadium with solid fill">
            <a:extLst>
              <a:ext uri="{FF2B5EF4-FFF2-40B4-BE49-F238E27FC236}">
                <a16:creationId xmlns:a16="http://schemas.microsoft.com/office/drawing/2014/main" id="{A7A1056F-BFB5-B7E0-4561-A5B739E4F9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81605" y="2676379"/>
            <a:ext cx="686753" cy="686753"/>
          </a:xfrm>
          <a:prstGeom prst="rect">
            <a:avLst/>
          </a:prstGeom>
        </p:spPr>
      </p:pic>
      <p:pic>
        <p:nvPicPr>
          <p:cNvPr id="17" name="Graphic 17" descr="Treasure chest with solid fill">
            <a:extLst>
              <a:ext uri="{FF2B5EF4-FFF2-40B4-BE49-F238E27FC236}">
                <a16:creationId xmlns:a16="http://schemas.microsoft.com/office/drawing/2014/main" id="{5A63EB16-0333-1596-FE57-235D1D679A9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34974" y="2724070"/>
            <a:ext cx="686753" cy="686753"/>
          </a:xfrm>
          <a:prstGeom prst="rect">
            <a:avLst/>
          </a:prstGeom>
        </p:spPr>
      </p:pic>
      <p:pic>
        <p:nvPicPr>
          <p:cNvPr id="20" name="Graphic 20" descr="Programmer female with solid fill">
            <a:extLst>
              <a:ext uri="{FF2B5EF4-FFF2-40B4-BE49-F238E27FC236}">
                <a16:creationId xmlns:a16="http://schemas.microsoft.com/office/drawing/2014/main" id="{A982938E-ADC0-04B9-A0F2-30326641F78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61090" y="2676379"/>
            <a:ext cx="686753" cy="686753"/>
          </a:xfrm>
          <a:prstGeom prst="rect">
            <a:avLst/>
          </a:prstGeom>
        </p:spPr>
      </p:pic>
      <p:pic>
        <p:nvPicPr>
          <p:cNvPr id="23" name="Graphic 23" descr="Flying Money with solid fill">
            <a:extLst>
              <a:ext uri="{FF2B5EF4-FFF2-40B4-BE49-F238E27FC236}">
                <a16:creationId xmlns:a16="http://schemas.microsoft.com/office/drawing/2014/main" id="{736C2F61-0890-17A0-DAB8-667FC1CB965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334898" y="2724070"/>
            <a:ext cx="686753" cy="68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128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36572" y="263397"/>
            <a:ext cx="607123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>
                <a:solidFill>
                  <a:srgbClr val="000000"/>
                </a:solidFill>
                <a:latin typeface="Calibri"/>
                <a:cs typeface="Calibri"/>
              </a:rPr>
              <a:t>Event </a:t>
            </a:r>
            <a:r>
              <a:rPr dirty="0">
                <a:solidFill>
                  <a:srgbClr val="000000"/>
                </a:solidFill>
                <a:latin typeface="Calibri"/>
                <a:cs typeface="Calibri"/>
              </a:rPr>
              <a:t>Planning –</a:t>
            </a:r>
            <a:r>
              <a:rPr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pc="-15" dirty="0">
                <a:solidFill>
                  <a:srgbClr val="000000"/>
                </a:solidFill>
                <a:latin typeface="Calibri"/>
                <a:cs typeface="Calibri"/>
              </a:rPr>
              <a:t>Contracts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9750" y="1530350"/>
            <a:ext cx="7634605" cy="42607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Students </a:t>
            </a:r>
            <a:r>
              <a:rPr lang="en-US" sz="3200" spc="-5" dirty="0">
                <a:latin typeface="Calibri"/>
                <a:cs typeface="Calibri"/>
              </a:rPr>
              <a:t>and most staff </a:t>
            </a:r>
            <a:r>
              <a:rPr sz="3200" spc="-5" dirty="0">
                <a:latin typeface="Calibri"/>
                <a:cs typeface="Calibri"/>
              </a:rPr>
              <a:t>are </a:t>
            </a:r>
            <a:r>
              <a:rPr sz="3200" b="1" i="1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NOT</a:t>
            </a:r>
            <a:r>
              <a:rPr sz="3200" b="1" i="1" spc="-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allowed </a:t>
            </a:r>
            <a:r>
              <a:rPr sz="320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sign </a:t>
            </a:r>
            <a:r>
              <a:rPr sz="3200" dirty="0">
                <a:latin typeface="Calibri"/>
                <a:cs typeface="Calibri"/>
              </a:rPr>
              <a:t>a contract </a:t>
            </a:r>
            <a:r>
              <a:rPr sz="3200" spc="-5" dirty="0">
                <a:latin typeface="Calibri"/>
                <a:cs typeface="Calibri"/>
              </a:rPr>
              <a:t>on behalf of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student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organization</a:t>
            </a:r>
            <a:endParaRPr sz="3200" dirty="0">
              <a:latin typeface="Calibri"/>
              <a:cs typeface="Calibri"/>
            </a:endParaRPr>
          </a:p>
          <a:p>
            <a:pPr marL="355600" marR="15811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Bring </a:t>
            </a:r>
            <a:r>
              <a:rPr sz="3200" spc="-5" dirty="0">
                <a:latin typeface="Calibri"/>
                <a:cs typeface="Calibri"/>
              </a:rPr>
              <a:t>any </a:t>
            </a:r>
            <a:r>
              <a:rPr sz="3200" dirty="0">
                <a:latin typeface="Calibri"/>
                <a:cs typeface="Calibri"/>
              </a:rPr>
              <a:t>contract with a 3</a:t>
            </a:r>
            <a:r>
              <a:rPr sz="3150" baseline="25132" dirty="0">
                <a:latin typeface="Calibri"/>
                <a:cs typeface="Calibri"/>
              </a:rPr>
              <a:t>rd </a:t>
            </a:r>
            <a:r>
              <a:rPr sz="3200" spc="-5" dirty="0">
                <a:latin typeface="Calibri"/>
                <a:cs typeface="Calibri"/>
              </a:rPr>
              <a:t>party </a:t>
            </a:r>
            <a:r>
              <a:rPr sz="320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SOBO  or initiate </a:t>
            </a:r>
            <a:r>
              <a:rPr sz="3200" dirty="0">
                <a:latin typeface="Calibri"/>
                <a:cs typeface="Calibri"/>
              </a:rPr>
              <a:t>a contract through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SOBO</a:t>
            </a:r>
            <a:endParaRPr sz="3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Allow two weeks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contract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processing</a:t>
            </a:r>
            <a:endParaRPr sz="3200" dirty="0">
              <a:latin typeface="Calibri"/>
              <a:cs typeface="Calibri"/>
            </a:endParaRPr>
          </a:p>
          <a:p>
            <a:pPr marL="355600" marR="883285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Required </a:t>
            </a:r>
            <a:r>
              <a:rPr sz="3200" spc="-5" dirty="0">
                <a:latin typeface="Calibri"/>
                <a:cs typeface="Calibri"/>
              </a:rPr>
              <a:t>for: DJs, lecturers, </a:t>
            </a:r>
            <a:r>
              <a:rPr sz="3200" dirty="0">
                <a:latin typeface="Calibri"/>
                <a:cs typeface="Calibri"/>
              </a:rPr>
              <a:t>musicians,  </a:t>
            </a:r>
            <a:r>
              <a:rPr sz="3200" spc="-5" dirty="0">
                <a:latin typeface="Calibri"/>
                <a:cs typeface="Calibri"/>
              </a:rPr>
              <a:t>photographers,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etc.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150" y="158750"/>
            <a:ext cx="7129780" cy="1122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pc="-5" dirty="0"/>
              <a:t>COVID-19 Related </a:t>
            </a:r>
            <a:r>
              <a:rPr spc="-5" dirty="0"/>
              <a:t>Purchas</a:t>
            </a:r>
            <a:r>
              <a:rPr lang="en-US" spc="-5" dirty="0"/>
              <a:t>ing Restrictions</a:t>
            </a:r>
            <a:endParaRPr spc="-5" dirty="0"/>
          </a:p>
        </p:txBody>
      </p:sp>
      <p:sp>
        <p:nvSpPr>
          <p:cNvPr id="9" name="object 9"/>
          <p:cNvSpPr txBox="1">
            <a:spLocks noGrp="1"/>
          </p:cNvSpPr>
          <p:nvPr>
            <p:ph idx="1"/>
          </p:nvPr>
        </p:nvSpPr>
        <p:spPr>
          <a:xfrm>
            <a:off x="389581" y="1624916"/>
            <a:ext cx="8227370" cy="49349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dirty="0"/>
              <a:t>The following items may NOT be purchased by P-card or reimbursement until further notice:</a:t>
            </a:r>
          </a:p>
          <a:p>
            <a:r>
              <a:rPr lang="en-US" dirty="0"/>
              <a:t> </a:t>
            </a:r>
            <a:r>
              <a:rPr lang="en-US" b="1" dirty="0"/>
              <a:t>1) Masks -N95, N95 NOISH, KN95, Surgical or isolation masks, etc.</a:t>
            </a:r>
            <a:endParaRPr lang="en-US" dirty="0"/>
          </a:p>
          <a:p>
            <a:r>
              <a:rPr lang="en-US" b="1" dirty="0"/>
              <a:t>2) Gloves – Latex, Nitrile, Disposable, etc.</a:t>
            </a:r>
            <a:endParaRPr lang="en-US" dirty="0"/>
          </a:p>
          <a:p>
            <a:r>
              <a:rPr lang="en-US" b="1" dirty="0"/>
              <a:t>3) Face Shields</a:t>
            </a:r>
            <a:endParaRPr lang="en-US" dirty="0"/>
          </a:p>
          <a:p>
            <a:r>
              <a:rPr lang="en-US" b="1" dirty="0"/>
              <a:t>4) Disinfectant wipes for cleaning – i.e. </a:t>
            </a:r>
            <a:r>
              <a:rPr lang="en-US" b="1" dirty="0" err="1"/>
              <a:t>Virex</a:t>
            </a:r>
            <a:r>
              <a:rPr lang="en-US" b="1" dirty="0"/>
              <a:t> 256, bleach, Clorox wipes, etc.</a:t>
            </a:r>
            <a:endParaRPr lang="en-US" dirty="0"/>
          </a:p>
          <a:p>
            <a:r>
              <a:rPr lang="en-US" b="1" dirty="0"/>
              <a:t>5) Hand Sanitizer</a:t>
            </a:r>
            <a:endParaRPr lang="en-US" dirty="0"/>
          </a:p>
          <a:p>
            <a:r>
              <a:rPr lang="en-US" b="1" dirty="0"/>
              <a:t>6) Contact </a:t>
            </a:r>
            <a:r>
              <a:rPr lang="en-US" b="1" u="sng" dirty="0">
                <a:hlinkClick r:id="rId3"/>
              </a:rPr>
              <a:t>USS-sobo@uiowa.edu</a:t>
            </a:r>
            <a:r>
              <a:rPr lang="en-US" b="1" dirty="0"/>
              <a:t> if you are in doubt.</a:t>
            </a:r>
            <a:endParaRPr lang="en-US" dirty="0"/>
          </a:p>
          <a:p>
            <a:r>
              <a:rPr lang="en-US" dirty="0"/>
              <a:t>Please contact us at </a:t>
            </a:r>
            <a:r>
              <a:rPr lang="en-US" u="sng" dirty="0">
                <a:hlinkClick r:id="rId4"/>
              </a:rPr>
              <a:t>SOBO@uiowa.edu</a:t>
            </a:r>
            <a:r>
              <a:rPr lang="en-US" dirty="0"/>
              <a:t> to place direct orders of these items within the University’s </a:t>
            </a:r>
            <a:r>
              <a:rPr lang="en-US" dirty="0" err="1"/>
              <a:t>eBuy</a:t>
            </a:r>
            <a:r>
              <a:rPr lang="en-US" dirty="0"/>
              <a:t> system.</a:t>
            </a:r>
          </a:p>
          <a:p>
            <a:pPr marL="601345" marR="530860">
              <a:lnSpc>
                <a:spcPct val="100000"/>
              </a:lnSpc>
              <a:spcBef>
                <a:spcPts val="100"/>
              </a:spcBef>
            </a:pPr>
            <a:endParaRPr sz="2000" spc="-5" dirty="0"/>
          </a:p>
        </p:txBody>
      </p:sp>
    </p:spTree>
    <p:extLst>
      <p:ext uri="{BB962C8B-B14F-4D97-AF65-F5344CB8AC3E}">
        <p14:creationId xmlns:p14="http://schemas.microsoft.com/office/powerpoint/2010/main" val="3302982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391" y="407408"/>
            <a:ext cx="7129780" cy="567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pc="-5" dirty="0"/>
              <a:t>Printing</a:t>
            </a:r>
            <a:endParaRPr spc="-5" dirty="0"/>
          </a:p>
        </p:txBody>
      </p:sp>
      <p:sp>
        <p:nvSpPr>
          <p:cNvPr id="9" name="object 9"/>
          <p:cNvSpPr txBox="1">
            <a:spLocks noGrp="1"/>
          </p:cNvSpPr>
          <p:nvPr>
            <p:ph idx="1"/>
          </p:nvPr>
        </p:nvSpPr>
        <p:spPr>
          <a:xfrm>
            <a:off x="389580" y="1624916"/>
            <a:ext cx="8258809" cy="38549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2555" marR="53086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spc="-5" dirty="0"/>
              <a:t>All printed materials (including flyers, posters, and banners) must be produced by University Printing Services department.</a:t>
            </a:r>
            <a:endParaRPr sz="2000" spc="-5" dirty="0"/>
          </a:p>
          <a:p>
            <a:pPr marL="772555" marR="5080" indent="-342900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r>
              <a:rPr lang="en-US" sz="2000" spc="-5" dirty="0"/>
              <a:t>External vendors may not be used to produce anything that could be produced by University Printing Services</a:t>
            </a:r>
            <a:r>
              <a:rPr sz="2000" dirty="0"/>
              <a:t>.</a:t>
            </a:r>
          </a:p>
          <a:p>
            <a:pPr marL="772555" marR="229235" indent="-342900">
              <a:buFont typeface="Arial" panose="020B0604020202020204" pitchFamily="34" charset="0"/>
              <a:buChar char="•"/>
            </a:pPr>
            <a:r>
              <a:rPr lang="en-US" sz="2000" spc="-5" dirty="0"/>
              <a:t>P-card requests and member reimbursement requests for printed materials from external vendors will be denied.</a:t>
            </a:r>
            <a:endParaRPr sz="2000" spc="-5" dirty="0"/>
          </a:p>
          <a:p>
            <a:pPr marL="772555" marR="165100" indent="-342900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r>
              <a:rPr lang="en-US" sz="2000" spc="-5" dirty="0"/>
              <a:t>University Printing Services orders are placed online: </a:t>
            </a:r>
            <a:r>
              <a:rPr lang="en-US" sz="2000" spc="-5" dirty="0">
                <a:hlinkClick r:id="rId2"/>
              </a:rPr>
              <a:t>https://printmail.fo.uiowa.edu/</a:t>
            </a:r>
            <a:r>
              <a:rPr lang="en-US" sz="2000" spc="-5" dirty="0"/>
              <a:t> and paid with an MFK. SOBO can provide MFK information.</a:t>
            </a:r>
          </a:p>
          <a:p>
            <a:pPr marL="772555" marR="165100" indent="-342900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r>
              <a:rPr lang="en-US" sz="2000" spc="-5" dirty="0"/>
              <a:t>University Printing Services orders take at least a week and will be delivered to any campus mail address.</a:t>
            </a:r>
            <a:endParaRPr sz="2000" spc="-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391" y="130024"/>
            <a:ext cx="7129780" cy="1122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Procurement Card</a:t>
            </a:r>
            <a:r>
              <a:rPr spc="-50" dirty="0"/>
              <a:t> </a:t>
            </a:r>
            <a:r>
              <a:rPr spc="-5" dirty="0"/>
              <a:t>Purchases</a:t>
            </a:r>
            <a:br>
              <a:rPr lang="en-US" spc="-5" dirty="0"/>
            </a:br>
            <a:r>
              <a:rPr lang="en-US" spc="-5" dirty="0"/>
              <a:t> (University Credit Card)</a:t>
            </a:r>
            <a:endParaRPr spc="-5" dirty="0"/>
          </a:p>
        </p:txBody>
      </p:sp>
      <p:sp>
        <p:nvSpPr>
          <p:cNvPr id="9" name="object 9"/>
          <p:cNvSpPr txBox="1">
            <a:spLocks noGrp="1"/>
          </p:cNvSpPr>
          <p:nvPr>
            <p:ph idx="1"/>
          </p:nvPr>
        </p:nvSpPr>
        <p:spPr>
          <a:xfrm>
            <a:off x="389580" y="1624916"/>
            <a:ext cx="8258809" cy="39934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2555" marR="53086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2000" spc="-5" dirty="0"/>
              <a:t>Student Organizations </a:t>
            </a:r>
            <a:r>
              <a:rPr sz="2000" dirty="0"/>
              <a:t>may </a:t>
            </a:r>
            <a:r>
              <a:rPr sz="2000" spc="-5" dirty="0"/>
              <a:t>request to check out </a:t>
            </a:r>
            <a:r>
              <a:rPr sz="2000" dirty="0"/>
              <a:t>a </a:t>
            </a:r>
            <a:r>
              <a:rPr sz="2000" spc="-45" dirty="0"/>
              <a:t>P-</a:t>
            </a:r>
            <a:r>
              <a:rPr sz="2000" spc="-5" dirty="0"/>
              <a:t>Card from the Student Organization Business</a:t>
            </a:r>
            <a:r>
              <a:rPr sz="2000" spc="25" dirty="0"/>
              <a:t> </a:t>
            </a:r>
            <a:r>
              <a:rPr sz="2000" spc="-5" dirty="0"/>
              <a:t>Office.</a:t>
            </a:r>
          </a:p>
          <a:p>
            <a:pPr marL="772555" marR="5080" indent="-342900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r>
              <a:rPr sz="2000" spc="-5" dirty="0"/>
              <a:t>P-Cards are used for local business </a:t>
            </a:r>
            <a:r>
              <a:rPr sz="2000" dirty="0"/>
              <a:t>and </a:t>
            </a:r>
            <a:r>
              <a:rPr sz="2000" spc="-5" dirty="0"/>
              <a:t>online purchases </a:t>
            </a:r>
            <a:r>
              <a:rPr sz="2000" dirty="0"/>
              <a:t>only.</a:t>
            </a:r>
          </a:p>
          <a:p>
            <a:pPr marL="772555" marR="229235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sz="2000" spc="-5" dirty="0"/>
              <a:t>The amount of the purchase must be less than $5,000.  After </a:t>
            </a:r>
            <a:r>
              <a:rPr sz="2000" dirty="0"/>
              <a:t>a </a:t>
            </a:r>
            <a:r>
              <a:rPr sz="2000" spc="-5" dirty="0"/>
              <a:t>signature person has filled out </a:t>
            </a:r>
            <a:r>
              <a:rPr sz="2000" dirty="0"/>
              <a:t>and </a:t>
            </a:r>
            <a:r>
              <a:rPr sz="2000" spc="-5" dirty="0"/>
              <a:t>signed</a:t>
            </a:r>
            <a:r>
              <a:rPr sz="2000" spc="-15" dirty="0"/>
              <a:t> </a:t>
            </a:r>
            <a:r>
              <a:rPr sz="2000" dirty="0"/>
              <a:t>a</a:t>
            </a:r>
            <a:r>
              <a:rPr lang="en-US" sz="2000" dirty="0"/>
              <a:t> </a:t>
            </a:r>
            <a:r>
              <a:rPr sz="2000" spc="-5" dirty="0"/>
              <a:t>request form, </a:t>
            </a:r>
            <a:r>
              <a:rPr sz="2000" dirty="0"/>
              <a:t>any </a:t>
            </a:r>
            <a:r>
              <a:rPr sz="2000" spc="-5" dirty="0"/>
              <a:t>member of the Student Organization can check out the</a:t>
            </a:r>
            <a:r>
              <a:rPr sz="2000" dirty="0"/>
              <a:t> </a:t>
            </a:r>
            <a:r>
              <a:rPr sz="2000" spc="-5" dirty="0"/>
              <a:t>P-Card.</a:t>
            </a:r>
          </a:p>
          <a:p>
            <a:pPr marL="772555" marR="165100" indent="-342900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r>
              <a:rPr sz="2000" spc="-5" dirty="0"/>
              <a:t>Requests should be submitted at least 24 hours prior to when the card will be checked</a:t>
            </a:r>
            <a:r>
              <a:rPr sz="2000" spc="25" dirty="0"/>
              <a:t> </a:t>
            </a:r>
            <a:r>
              <a:rPr sz="2000" spc="-5" dirty="0"/>
              <a:t>out.</a:t>
            </a:r>
          </a:p>
          <a:p>
            <a:pPr marL="772555" marR="475615" indent="-342900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r>
              <a:rPr sz="2000" spc="-5" dirty="0"/>
              <a:t>Certain purchases are </a:t>
            </a:r>
            <a:r>
              <a:rPr sz="2000" spc="-10" dirty="0"/>
              <a:t>restricted </a:t>
            </a:r>
            <a:r>
              <a:rPr sz="2000" spc="-5" dirty="0"/>
              <a:t>(e.g. </a:t>
            </a:r>
            <a:r>
              <a:rPr sz="2000" u="heavy" spc="-5" dirty="0">
                <a:uFill>
                  <a:solidFill>
                    <a:srgbClr val="40458C"/>
                  </a:solidFill>
                </a:uFill>
              </a:rPr>
              <a:t>copies</a:t>
            </a:r>
            <a:r>
              <a:rPr sz="2000" spc="-5" dirty="0"/>
              <a:t>, cylinder gases, gasoline, alcohol,</a:t>
            </a:r>
            <a:r>
              <a:rPr sz="2000" spc="-20" dirty="0"/>
              <a:t> </a:t>
            </a:r>
            <a:r>
              <a:rPr sz="2000" spc="-5" dirty="0"/>
              <a:t>etc.)</a:t>
            </a:r>
            <a:endParaRPr lang="en-US" sz="2000" spc="-5" dirty="0"/>
          </a:p>
          <a:p>
            <a:pPr marL="772555" marR="475615" indent="-342900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r>
              <a:rPr lang="en-US" sz="2000" spc="-5" dirty="0"/>
              <a:t>Costco is a NOT an approved vendor.</a:t>
            </a:r>
            <a:endParaRPr sz="2000" spc="-5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21412"/>
            <a:ext cx="7242810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Interdepartmental (</a:t>
            </a:r>
            <a:r>
              <a:rPr dirty="0"/>
              <a:t>Blue</a:t>
            </a:r>
            <a:r>
              <a:rPr lang="en-US" dirty="0"/>
              <a:t>)</a:t>
            </a:r>
            <a:r>
              <a:rPr spc="-80" dirty="0"/>
              <a:t> </a:t>
            </a:r>
            <a:r>
              <a:rPr spc="-5" dirty="0"/>
              <a:t>Requisition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516889" y="1532663"/>
            <a:ext cx="8258809" cy="3931846"/>
          </a:xfrm>
          <a:prstGeom prst="rect">
            <a:avLst/>
          </a:prstGeom>
        </p:spPr>
        <p:txBody>
          <a:bodyPr vert="horz" wrap="square" lIns="0" tIns="241300" rIns="0" bIns="0" rtlCol="0">
            <a:spAutoFit/>
          </a:bodyPr>
          <a:lstStyle/>
          <a:p>
            <a:pPr marL="772555" marR="28829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i="0" dirty="0">
                <a:solidFill>
                  <a:srgbClr val="000000"/>
                </a:solidFill>
                <a:effectLst/>
                <a:latin typeface="+mn-lt"/>
              </a:rPr>
              <a:t>Student organizations can visit </a:t>
            </a:r>
            <a:r>
              <a:rPr lang="en-US" sz="2000" i="0" u="sng" dirty="0">
                <a:solidFill>
                  <a:srgbClr val="00558C"/>
                </a:solidFill>
                <a:effectLst/>
                <a:latin typeface="+mn-lt"/>
                <a:hlinkClick r:id="rId3" tooltip="https://apps.studentlife.uiowa.edu/requisitions"/>
              </a:rPr>
              <a:t>https://apps.studentlife.uiowa.edu/requisitions</a:t>
            </a:r>
            <a:r>
              <a:rPr lang="en-US" sz="2000" i="0" dirty="0">
                <a:solidFill>
                  <a:srgbClr val="000000"/>
                </a:solidFill>
                <a:effectLst/>
                <a:latin typeface="+mn-lt"/>
              </a:rPr>
              <a:t> to issue a direct payment to University Catering or IMU Event Services—no PDF forms required.</a:t>
            </a:r>
          </a:p>
          <a:p>
            <a:pPr marL="772555" marR="28829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en-US" sz="2800" spc="-5" dirty="0">
              <a:latin typeface="+mn-lt"/>
            </a:endParaRPr>
          </a:p>
          <a:p>
            <a:pPr marL="772555" marR="28829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2000" spc="-5" dirty="0">
                <a:latin typeface="+mn-lt"/>
              </a:rPr>
              <a:t>Blue Requisition is used to </a:t>
            </a:r>
            <a:r>
              <a:rPr sz="2000" dirty="0">
                <a:latin typeface="+mn-lt"/>
              </a:rPr>
              <a:t>pay </a:t>
            </a:r>
            <a:r>
              <a:rPr sz="2000" spc="-5" dirty="0">
                <a:latin typeface="+mn-lt"/>
              </a:rPr>
              <a:t>for University of Iowa expenses Also used to transfer money between University accounts, including from one Student Organization to another.</a:t>
            </a:r>
          </a:p>
          <a:p>
            <a:pPr marL="772555" marR="337185" indent="-342900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endParaRPr lang="en-US" sz="2000" spc="-5" dirty="0">
              <a:latin typeface="+mn-lt"/>
            </a:endParaRPr>
          </a:p>
          <a:p>
            <a:pPr marL="772555" marR="337185" indent="-342900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r>
              <a:rPr sz="2000" spc="-5" dirty="0">
                <a:latin typeface="+mn-lt"/>
              </a:rPr>
              <a:t>Requisitions should be submitted to SOBO at least 24 hours prior to when they are</a:t>
            </a:r>
            <a:r>
              <a:rPr sz="2000" spc="-25" dirty="0">
                <a:latin typeface="+mn-lt"/>
              </a:rPr>
              <a:t> </a:t>
            </a:r>
            <a:r>
              <a:rPr sz="2000" spc="-5" dirty="0">
                <a:latin typeface="+mn-lt"/>
              </a:rPr>
              <a:t>needed.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6613" y="204343"/>
            <a:ext cx="85712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000000"/>
                </a:solidFill>
                <a:latin typeface="Calibri"/>
                <a:cs typeface="Calibri"/>
              </a:rPr>
              <a:t>Student </a:t>
            </a:r>
            <a:r>
              <a:rPr b="1" spc="-20" dirty="0">
                <a:solidFill>
                  <a:srgbClr val="000000"/>
                </a:solidFill>
                <a:latin typeface="Calibri"/>
                <a:cs typeface="Calibri"/>
              </a:rPr>
              <a:t>Organization </a:t>
            </a:r>
            <a:r>
              <a:rPr b="1" spc="-5" dirty="0">
                <a:solidFill>
                  <a:srgbClr val="000000"/>
                </a:solidFill>
                <a:latin typeface="Calibri"/>
                <a:cs typeface="Calibri"/>
              </a:rPr>
              <a:t>Business</a:t>
            </a:r>
            <a:r>
              <a:rPr b="1" spc="-7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b="1" spc="-5" dirty="0">
                <a:solidFill>
                  <a:srgbClr val="000000"/>
                </a:solidFill>
                <a:latin typeface="Calibri"/>
                <a:cs typeface="Calibri"/>
              </a:rPr>
              <a:t>Office</a:t>
            </a:r>
          </a:p>
        </p:txBody>
      </p:sp>
      <p:sp>
        <p:nvSpPr>
          <p:cNvPr id="4" name="object 4"/>
          <p:cNvSpPr/>
          <p:nvPr/>
        </p:nvSpPr>
        <p:spPr>
          <a:xfrm>
            <a:off x="7086599" y="990854"/>
            <a:ext cx="1296035" cy="1189990"/>
          </a:xfrm>
          <a:custGeom>
            <a:avLst/>
            <a:gdLst/>
            <a:ahLst/>
            <a:cxnLst/>
            <a:rect l="l" t="t" r="r" b="b"/>
            <a:pathLst>
              <a:path w="1296034" h="1189989">
                <a:moveTo>
                  <a:pt x="1295405" y="0"/>
                </a:moveTo>
                <a:lnTo>
                  <a:pt x="0" y="0"/>
                </a:lnTo>
                <a:lnTo>
                  <a:pt x="0" y="1189989"/>
                </a:lnTo>
                <a:lnTo>
                  <a:pt x="1295406" y="1189989"/>
                </a:lnTo>
                <a:lnTo>
                  <a:pt x="1295406" y="1188719"/>
                </a:lnTo>
                <a:lnTo>
                  <a:pt x="1004051" y="1188719"/>
                </a:lnTo>
                <a:lnTo>
                  <a:pt x="975351" y="1163319"/>
                </a:lnTo>
                <a:lnTo>
                  <a:pt x="918580" y="1120139"/>
                </a:lnTo>
                <a:lnTo>
                  <a:pt x="863855" y="1085849"/>
                </a:lnTo>
                <a:lnTo>
                  <a:pt x="810453" y="1060449"/>
                </a:lnTo>
                <a:lnTo>
                  <a:pt x="757728" y="1041399"/>
                </a:lnTo>
                <a:lnTo>
                  <a:pt x="704336" y="1027429"/>
                </a:lnTo>
                <a:lnTo>
                  <a:pt x="650944" y="1017269"/>
                </a:lnTo>
                <a:lnTo>
                  <a:pt x="510118" y="998219"/>
                </a:lnTo>
                <a:lnTo>
                  <a:pt x="480751" y="993139"/>
                </a:lnTo>
                <a:lnTo>
                  <a:pt x="386641" y="976629"/>
                </a:lnTo>
                <a:lnTo>
                  <a:pt x="319899" y="960119"/>
                </a:lnTo>
                <a:lnTo>
                  <a:pt x="285190" y="948689"/>
                </a:lnTo>
                <a:lnTo>
                  <a:pt x="248481" y="937259"/>
                </a:lnTo>
                <a:lnTo>
                  <a:pt x="211106" y="923289"/>
                </a:lnTo>
                <a:lnTo>
                  <a:pt x="173064" y="906779"/>
                </a:lnTo>
                <a:lnTo>
                  <a:pt x="133013" y="887729"/>
                </a:lnTo>
                <a:lnTo>
                  <a:pt x="48254" y="843279"/>
                </a:lnTo>
                <a:lnTo>
                  <a:pt x="4204" y="816609"/>
                </a:lnTo>
                <a:lnTo>
                  <a:pt x="6870" y="811529"/>
                </a:lnTo>
                <a:lnTo>
                  <a:pt x="8203" y="810259"/>
                </a:lnTo>
                <a:lnTo>
                  <a:pt x="9546" y="806449"/>
                </a:lnTo>
                <a:lnTo>
                  <a:pt x="143250" y="806449"/>
                </a:lnTo>
                <a:lnTo>
                  <a:pt x="127680" y="797559"/>
                </a:lnTo>
                <a:lnTo>
                  <a:pt x="100979" y="781049"/>
                </a:lnTo>
                <a:lnTo>
                  <a:pt x="73612" y="763269"/>
                </a:lnTo>
                <a:lnTo>
                  <a:pt x="45578" y="744219"/>
                </a:lnTo>
                <a:lnTo>
                  <a:pt x="46921" y="742949"/>
                </a:lnTo>
                <a:lnTo>
                  <a:pt x="47587" y="740409"/>
                </a:lnTo>
                <a:lnTo>
                  <a:pt x="48921" y="739139"/>
                </a:lnTo>
                <a:lnTo>
                  <a:pt x="49587" y="736599"/>
                </a:lnTo>
                <a:lnTo>
                  <a:pt x="184774" y="736599"/>
                </a:lnTo>
                <a:lnTo>
                  <a:pt x="161713" y="723899"/>
                </a:lnTo>
                <a:lnTo>
                  <a:pt x="136355" y="708659"/>
                </a:lnTo>
                <a:lnTo>
                  <a:pt x="110321" y="692149"/>
                </a:lnTo>
                <a:lnTo>
                  <a:pt x="83630" y="675639"/>
                </a:lnTo>
                <a:lnTo>
                  <a:pt x="87629" y="668019"/>
                </a:lnTo>
                <a:lnTo>
                  <a:pt x="222694" y="668019"/>
                </a:lnTo>
                <a:lnTo>
                  <a:pt x="218447" y="665479"/>
                </a:lnTo>
                <a:lnTo>
                  <a:pt x="194422" y="651509"/>
                </a:lnTo>
                <a:lnTo>
                  <a:pt x="169721" y="637539"/>
                </a:lnTo>
                <a:lnTo>
                  <a:pt x="145030" y="622299"/>
                </a:lnTo>
                <a:lnTo>
                  <a:pt x="119672" y="605789"/>
                </a:lnTo>
                <a:lnTo>
                  <a:pt x="121671" y="601979"/>
                </a:lnTo>
                <a:lnTo>
                  <a:pt x="122338" y="599439"/>
                </a:lnTo>
                <a:lnTo>
                  <a:pt x="123005" y="598169"/>
                </a:lnTo>
                <a:lnTo>
                  <a:pt x="255955" y="598169"/>
                </a:lnTo>
                <a:lnTo>
                  <a:pt x="249147" y="594359"/>
                </a:lnTo>
                <a:lnTo>
                  <a:pt x="202431" y="566419"/>
                </a:lnTo>
                <a:lnTo>
                  <a:pt x="178406" y="551179"/>
                </a:lnTo>
                <a:lnTo>
                  <a:pt x="153705" y="535939"/>
                </a:lnTo>
                <a:lnTo>
                  <a:pt x="154371" y="534669"/>
                </a:lnTo>
                <a:lnTo>
                  <a:pt x="155038" y="532129"/>
                </a:lnTo>
                <a:lnTo>
                  <a:pt x="156380" y="530859"/>
                </a:lnTo>
                <a:lnTo>
                  <a:pt x="157047" y="529589"/>
                </a:lnTo>
                <a:lnTo>
                  <a:pt x="287324" y="529589"/>
                </a:lnTo>
                <a:lnTo>
                  <a:pt x="278514" y="524509"/>
                </a:lnTo>
                <a:lnTo>
                  <a:pt x="255823" y="510539"/>
                </a:lnTo>
                <a:lnTo>
                  <a:pt x="232464" y="496569"/>
                </a:lnTo>
                <a:lnTo>
                  <a:pt x="209772" y="481329"/>
                </a:lnTo>
                <a:lnTo>
                  <a:pt x="185747" y="466089"/>
                </a:lnTo>
                <a:lnTo>
                  <a:pt x="186414" y="464819"/>
                </a:lnTo>
                <a:lnTo>
                  <a:pt x="188414" y="458469"/>
                </a:lnTo>
                <a:lnTo>
                  <a:pt x="313822" y="458469"/>
                </a:lnTo>
                <a:lnTo>
                  <a:pt x="285189" y="441959"/>
                </a:lnTo>
                <a:lnTo>
                  <a:pt x="262498" y="426719"/>
                </a:lnTo>
                <a:lnTo>
                  <a:pt x="239139" y="412749"/>
                </a:lnTo>
                <a:lnTo>
                  <a:pt x="215781" y="396239"/>
                </a:lnTo>
                <a:lnTo>
                  <a:pt x="216447" y="393699"/>
                </a:lnTo>
                <a:lnTo>
                  <a:pt x="217781" y="392429"/>
                </a:lnTo>
                <a:lnTo>
                  <a:pt x="219114" y="388619"/>
                </a:lnTo>
                <a:lnTo>
                  <a:pt x="339920" y="388619"/>
                </a:lnTo>
                <a:lnTo>
                  <a:pt x="313890" y="372109"/>
                </a:lnTo>
                <a:lnTo>
                  <a:pt x="291198" y="356869"/>
                </a:lnTo>
                <a:lnTo>
                  <a:pt x="268506" y="340359"/>
                </a:lnTo>
                <a:lnTo>
                  <a:pt x="245148" y="323849"/>
                </a:lnTo>
                <a:lnTo>
                  <a:pt x="247814" y="316229"/>
                </a:lnTo>
                <a:lnTo>
                  <a:pt x="363949" y="316229"/>
                </a:lnTo>
                <a:lnTo>
                  <a:pt x="341924" y="300989"/>
                </a:lnTo>
                <a:lnTo>
                  <a:pt x="296540" y="267969"/>
                </a:lnTo>
                <a:lnTo>
                  <a:pt x="273172" y="248919"/>
                </a:lnTo>
                <a:lnTo>
                  <a:pt x="274515" y="245109"/>
                </a:lnTo>
                <a:lnTo>
                  <a:pt x="275181" y="242569"/>
                </a:lnTo>
                <a:lnTo>
                  <a:pt x="275848" y="241299"/>
                </a:lnTo>
                <a:lnTo>
                  <a:pt x="384530" y="241299"/>
                </a:lnTo>
                <a:lnTo>
                  <a:pt x="369281" y="229869"/>
                </a:lnTo>
                <a:lnTo>
                  <a:pt x="346590" y="212089"/>
                </a:lnTo>
                <a:lnTo>
                  <a:pt x="323898" y="193039"/>
                </a:lnTo>
                <a:lnTo>
                  <a:pt x="300539" y="172719"/>
                </a:lnTo>
                <a:lnTo>
                  <a:pt x="301206" y="170179"/>
                </a:lnTo>
                <a:lnTo>
                  <a:pt x="301873" y="168909"/>
                </a:lnTo>
                <a:lnTo>
                  <a:pt x="302539" y="166369"/>
                </a:lnTo>
                <a:lnTo>
                  <a:pt x="303206" y="165099"/>
                </a:lnTo>
                <a:lnTo>
                  <a:pt x="405725" y="165099"/>
                </a:lnTo>
                <a:lnTo>
                  <a:pt x="396649" y="157479"/>
                </a:lnTo>
                <a:lnTo>
                  <a:pt x="373290" y="138429"/>
                </a:lnTo>
                <a:lnTo>
                  <a:pt x="350598" y="116839"/>
                </a:lnTo>
                <a:lnTo>
                  <a:pt x="326573" y="92709"/>
                </a:lnTo>
                <a:lnTo>
                  <a:pt x="327240" y="91439"/>
                </a:lnTo>
                <a:lnTo>
                  <a:pt x="328573" y="86359"/>
                </a:lnTo>
                <a:lnTo>
                  <a:pt x="329240" y="85089"/>
                </a:lnTo>
                <a:lnTo>
                  <a:pt x="424016" y="85089"/>
                </a:lnTo>
                <a:lnTo>
                  <a:pt x="400657" y="62229"/>
                </a:lnTo>
                <a:lnTo>
                  <a:pt x="376623" y="36829"/>
                </a:lnTo>
                <a:lnTo>
                  <a:pt x="352598" y="10159"/>
                </a:lnTo>
                <a:lnTo>
                  <a:pt x="353265" y="7619"/>
                </a:lnTo>
                <a:lnTo>
                  <a:pt x="353931" y="6349"/>
                </a:lnTo>
                <a:lnTo>
                  <a:pt x="355274" y="1269"/>
                </a:lnTo>
                <a:lnTo>
                  <a:pt x="1295405" y="1269"/>
                </a:lnTo>
                <a:lnTo>
                  <a:pt x="1295405" y="0"/>
                </a:lnTo>
                <a:close/>
              </a:path>
              <a:path w="1296034" h="1189989">
                <a:moveTo>
                  <a:pt x="1295406" y="510539"/>
                </a:moveTo>
                <a:lnTo>
                  <a:pt x="1268280" y="538479"/>
                </a:lnTo>
                <a:lnTo>
                  <a:pt x="1238931" y="572769"/>
                </a:lnTo>
                <a:lnTo>
                  <a:pt x="1210231" y="609599"/>
                </a:lnTo>
                <a:lnTo>
                  <a:pt x="1184215" y="647699"/>
                </a:lnTo>
                <a:lnTo>
                  <a:pt x="1159496" y="685799"/>
                </a:lnTo>
                <a:lnTo>
                  <a:pt x="1136814" y="726439"/>
                </a:lnTo>
                <a:lnTo>
                  <a:pt x="1115427" y="767079"/>
                </a:lnTo>
                <a:lnTo>
                  <a:pt x="1096078" y="810259"/>
                </a:lnTo>
                <a:lnTo>
                  <a:pt x="1078765" y="853439"/>
                </a:lnTo>
                <a:lnTo>
                  <a:pt x="1062748" y="897889"/>
                </a:lnTo>
                <a:lnTo>
                  <a:pt x="1048768" y="943609"/>
                </a:lnTo>
                <a:lnTo>
                  <a:pt x="1036085" y="990599"/>
                </a:lnTo>
                <a:lnTo>
                  <a:pt x="1025345" y="1038859"/>
                </a:lnTo>
                <a:lnTo>
                  <a:pt x="1016735" y="1088389"/>
                </a:lnTo>
                <a:lnTo>
                  <a:pt x="1009328" y="1137919"/>
                </a:lnTo>
                <a:lnTo>
                  <a:pt x="1004051" y="1188719"/>
                </a:lnTo>
                <a:lnTo>
                  <a:pt x="1295406" y="1188719"/>
                </a:lnTo>
                <a:lnTo>
                  <a:pt x="1295406" y="510539"/>
                </a:lnTo>
                <a:close/>
              </a:path>
              <a:path w="1296034" h="1189989">
                <a:moveTo>
                  <a:pt x="143250" y="806449"/>
                </a:moveTo>
                <a:lnTo>
                  <a:pt x="9546" y="806449"/>
                </a:lnTo>
                <a:lnTo>
                  <a:pt x="72279" y="838199"/>
                </a:lnTo>
                <a:lnTo>
                  <a:pt x="102313" y="852169"/>
                </a:lnTo>
                <a:lnTo>
                  <a:pt x="131680" y="863599"/>
                </a:lnTo>
                <a:lnTo>
                  <a:pt x="160380" y="873759"/>
                </a:lnTo>
                <a:lnTo>
                  <a:pt x="187747" y="883919"/>
                </a:lnTo>
                <a:lnTo>
                  <a:pt x="215114" y="892809"/>
                </a:lnTo>
                <a:lnTo>
                  <a:pt x="241139" y="900429"/>
                </a:lnTo>
                <a:lnTo>
                  <a:pt x="267173" y="906779"/>
                </a:lnTo>
                <a:lnTo>
                  <a:pt x="291865" y="913129"/>
                </a:lnTo>
                <a:lnTo>
                  <a:pt x="316557" y="918209"/>
                </a:lnTo>
                <a:lnTo>
                  <a:pt x="387974" y="929639"/>
                </a:lnTo>
                <a:lnTo>
                  <a:pt x="433358" y="934719"/>
                </a:lnTo>
                <a:lnTo>
                  <a:pt x="411999" y="928369"/>
                </a:lnTo>
                <a:lnTo>
                  <a:pt x="390641" y="920749"/>
                </a:lnTo>
                <a:lnTo>
                  <a:pt x="368615" y="913129"/>
                </a:lnTo>
                <a:lnTo>
                  <a:pt x="345923" y="905509"/>
                </a:lnTo>
                <a:lnTo>
                  <a:pt x="323898" y="895349"/>
                </a:lnTo>
                <a:lnTo>
                  <a:pt x="253823" y="864869"/>
                </a:lnTo>
                <a:lnTo>
                  <a:pt x="205097" y="840739"/>
                </a:lnTo>
                <a:lnTo>
                  <a:pt x="154371" y="812799"/>
                </a:lnTo>
                <a:lnTo>
                  <a:pt x="143250" y="806449"/>
                </a:lnTo>
                <a:close/>
              </a:path>
              <a:path w="1296034" h="1189989">
                <a:moveTo>
                  <a:pt x="184774" y="736599"/>
                </a:moveTo>
                <a:lnTo>
                  <a:pt x="49587" y="736599"/>
                </a:lnTo>
                <a:lnTo>
                  <a:pt x="79621" y="751839"/>
                </a:lnTo>
                <a:lnTo>
                  <a:pt x="108988" y="764539"/>
                </a:lnTo>
                <a:lnTo>
                  <a:pt x="137022" y="777239"/>
                </a:lnTo>
                <a:lnTo>
                  <a:pt x="192413" y="798829"/>
                </a:lnTo>
                <a:lnTo>
                  <a:pt x="244481" y="815339"/>
                </a:lnTo>
                <a:lnTo>
                  <a:pt x="318565" y="835659"/>
                </a:lnTo>
                <a:lnTo>
                  <a:pt x="365949" y="845819"/>
                </a:lnTo>
                <a:lnTo>
                  <a:pt x="434691" y="857249"/>
                </a:lnTo>
                <a:lnTo>
                  <a:pt x="456716" y="859789"/>
                </a:lnTo>
                <a:lnTo>
                  <a:pt x="436033" y="853439"/>
                </a:lnTo>
                <a:lnTo>
                  <a:pt x="393316" y="836929"/>
                </a:lnTo>
                <a:lnTo>
                  <a:pt x="371957" y="828039"/>
                </a:lnTo>
                <a:lnTo>
                  <a:pt x="327907" y="810259"/>
                </a:lnTo>
                <a:lnTo>
                  <a:pt x="282523" y="788669"/>
                </a:lnTo>
                <a:lnTo>
                  <a:pt x="259165" y="777239"/>
                </a:lnTo>
                <a:lnTo>
                  <a:pt x="235797" y="764539"/>
                </a:lnTo>
                <a:lnTo>
                  <a:pt x="211106" y="751839"/>
                </a:lnTo>
                <a:lnTo>
                  <a:pt x="187081" y="737869"/>
                </a:lnTo>
                <a:lnTo>
                  <a:pt x="184774" y="736599"/>
                </a:lnTo>
                <a:close/>
              </a:path>
              <a:path w="1296034" h="1189989">
                <a:moveTo>
                  <a:pt x="222694" y="668019"/>
                </a:moveTo>
                <a:lnTo>
                  <a:pt x="87629" y="668019"/>
                </a:lnTo>
                <a:lnTo>
                  <a:pt x="116329" y="680719"/>
                </a:lnTo>
                <a:lnTo>
                  <a:pt x="143697" y="693419"/>
                </a:lnTo>
                <a:lnTo>
                  <a:pt x="197089" y="715009"/>
                </a:lnTo>
                <a:lnTo>
                  <a:pt x="248481" y="732789"/>
                </a:lnTo>
                <a:lnTo>
                  <a:pt x="297873" y="748029"/>
                </a:lnTo>
                <a:lnTo>
                  <a:pt x="345257" y="760729"/>
                </a:lnTo>
                <a:lnTo>
                  <a:pt x="414008" y="775969"/>
                </a:lnTo>
                <a:lnTo>
                  <a:pt x="480084" y="787399"/>
                </a:lnTo>
                <a:lnTo>
                  <a:pt x="438700" y="772159"/>
                </a:lnTo>
                <a:lnTo>
                  <a:pt x="397316" y="754379"/>
                </a:lnTo>
                <a:lnTo>
                  <a:pt x="375957" y="745489"/>
                </a:lnTo>
                <a:lnTo>
                  <a:pt x="354598" y="735329"/>
                </a:lnTo>
                <a:lnTo>
                  <a:pt x="310548" y="715009"/>
                </a:lnTo>
                <a:lnTo>
                  <a:pt x="287856" y="703579"/>
                </a:lnTo>
                <a:lnTo>
                  <a:pt x="265164" y="690879"/>
                </a:lnTo>
                <a:lnTo>
                  <a:pt x="241806" y="679449"/>
                </a:lnTo>
                <a:lnTo>
                  <a:pt x="222694" y="668019"/>
                </a:lnTo>
                <a:close/>
              </a:path>
              <a:path w="1296034" h="1189989">
                <a:moveTo>
                  <a:pt x="255955" y="598169"/>
                </a:moveTo>
                <a:lnTo>
                  <a:pt x="123005" y="598169"/>
                </a:lnTo>
                <a:lnTo>
                  <a:pt x="150372" y="610869"/>
                </a:lnTo>
                <a:lnTo>
                  <a:pt x="177063" y="622299"/>
                </a:lnTo>
                <a:lnTo>
                  <a:pt x="203097" y="632459"/>
                </a:lnTo>
                <a:lnTo>
                  <a:pt x="228455" y="642619"/>
                </a:lnTo>
                <a:lnTo>
                  <a:pt x="253823" y="651509"/>
                </a:lnTo>
                <a:lnTo>
                  <a:pt x="277848" y="660399"/>
                </a:lnTo>
                <a:lnTo>
                  <a:pt x="301873" y="668019"/>
                </a:lnTo>
                <a:lnTo>
                  <a:pt x="349266" y="680719"/>
                </a:lnTo>
                <a:lnTo>
                  <a:pt x="371957" y="688339"/>
                </a:lnTo>
                <a:lnTo>
                  <a:pt x="417341" y="698499"/>
                </a:lnTo>
                <a:lnTo>
                  <a:pt x="483417" y="712469"/>
                </a:lnTo>
                <a:lnTo>
                  <a:pt x="504775" y="716279"/>
                </a:lnTo>
                <a:lnTo>
                  <a:pt x="484750" y="708659"/>
                </a:lnTo>
                <a:lnTo>
                  <a:pt x="464724" y="699769"/>
                </a:lnTo>
                <a:lnTo>
                  <a:pt x="402658" y="673099"/>
                </a:lnTo>
                <a:lnTo>
                  <a:pt x="359940" y="652779"/>
                </a:lnTo>
                <a:lnTo>
                  <a:pt x="338582" y="641349"/>
                </a:lnTo>
                <a:lnTo>
                  <a:pt x="316556" y="631189"/>
                </a:lnTo>
                <a:lnTo>
                  <a:pt x="294531" y="619759"/>
                </a:lnTo>
                <a:lnTo>
                  <a:pt x="255955" y="598169"/>
                </a:lnTo>
                <a:close/>
              </a:path>
              <a:path w="1296034" h="1189989">
                <a:moveTo>
                  <a:pt x="287324" y="529589"/>
                </a:moveTo>
                <a:lnTo>
                  <a:pt x="157047" y="529589"/>
                </a:lnTo>
                <a:lnTo>
                  <a:pt x="183072" y="541019"/>
                </a:lnTo>
                <a:lnTo>
                  <a:pt x="209106" y="551179"/>
                </a:lnTo>
                <a:lnTo>
                  <a:pt x="233797" y="562609"/>
                </a:lnTo>
                <a:lnTo>
                  <a:pt x="283190" y="580389"/>
                </a:lnTo>
                <a:lnTo>
                  <a:pt x="307215" y="589279"/>
                </a:lnTo>
                <a:lnTo>
                  <a:pt x="399325" y="617219"/>
                </a:lnTo>
                <a:lnTo>
                  <a:pt x="444042" y="627379"/>
                </a:lnTo>
                <a:lnTo>
                  <a:pt x="466067" y="633729"/>
                </a:lnTo>
                <a:lnTo>
                  <a:pt x="487416" y="637539"/>
                </a:lnTo>
                <a:lnTo>
                  <a:pt x="530800" y="647699"/>
                </a:lnTo>
                <a:lnTo>
                  <a:pt x="510784" y="638809"/>
                </a:lnTo>
                <a:lnTo>
                  <a:pt x="490758" y="631189"/>
                </a:lnTo>
                <a:lnTo>
                  <a:pt x="470066" y="621029"/>
                </a:lnTo>
                <a:lnTo>
                  <a:pt x="450041" y="612139"/>
                </a:lnTo>
                <a:lnTo>
                  <a:pt x="429358" y="603249"/>
                </a:lnTo>
                <a:lnTo>
                  <a:pt x="407999" y="593089"/>
                </a:lnTo>
                <a:lnTo>
                  <a:pt x="387307" y="582929"/>
                </a:lnTo>
                <a:lnTo>
                  <a:pt x="344590" y="560069"/>
                </a:lnTo>
                <a:lnTo>
                  <a:pt x="300540" y="537209"/>
                </a:lnTo>
                <a:lnTo>
                  <a:pt x="287324" y="529589"/>
                </a:lnTo>
                <a:close/>
              </a:path>
              <a:path w="1296034" h="1189989">
                <a:moveTo>
                  <a:pt x="313822" y="458469"/>
                </a:moveTo>
                <a:lnTo>
                  <a:pt x="188414" y="458469"/>
                </a:lnTo>
                <a:lnTo>
                  <a:pt x="239139" y="481329"/>
                </a:lnTo>
                <a:lnTo>
                  <a:pt x="311890" y="510539"/>
                </a:lnTo>
                <a:lnTo>
                  <a:pt x="403991" y="541019"/>
                </a:lnTo>
                <a:lnTo>
                  <a:pt x="448708" y="553719"/>
                </a:lnTo>
                <a:lnTo>
                  <a:pt x="470733" y="558799"/>
                </a:lnTo>
                <a:lnTo>
                  <a:pt x="492092" y="565149"/>
                </a:lnTo>
                <a:lnTo>
                  <a:pt x="514117" y="568959"/>
                </a:lnTo>
                <a:lnTo>
                  <a:pt x="556834" y="579119"/>
                </a:lnTo>
                <a:lnTo>
                  <a:pt x="496767" y="553719"/>
                </a:lnTo>
                <a:lnTo>
                  <a:pt x="476741" y="543559"/>
                </a:lnTo>
                <a:lnTo>
                  <a:pt x="456049" y="534669"/>
                </a:lnTo>
                <a:lnTo>
                  <a:pt x="435357" y="524509"/>
                </a:lnTo>
                <a:lnTo>
                  <a:pt x="393982" y="502919"/>
                </a:lnTo>
                <a:lnTo>
                  <a:pt x="351265" y="480059"/>
                </a:lnTo>
                <a:lnTo>
                  <a:pt x="313822" y="458469"/>
                </a:lnTo>
                <a:close/>
              </a:path>
              <a:path w="1296034" h="1189989">
                <a:moveTo>
                  <a:pt x="339920" y="388619"/>
                </a:moveTo>
                <a:lnTo>
                  <a:pt x="219114" y="388619"/>
                </a:lnTo>
                <a:lnTo>
                  <a:pt x="268506" y="411479"/>
                </a:lnTo>
                <a:lnTo>
                  <a:pt x="293198" y="421639"/>
                </a:lnTo>
                <a:lnTo>
                  <a:pt x="317223" y="431799"/>
                </a:lnTo>
                <a:lnTo>
                  <a:pt x="363949" y="449579"/>
                </a:lnTo>
                <a:lnTo>
                  <a:pt x="386641" y="458469"/>
                </a:lnTo>
                <a:lnTo>
                  <a:pt x="432024" y="472439"/>
                </a:lnTo>
                <a:lnTo>
                  <a:pt x="454050" y="480059"/>
                </a:lnTo>
                <a:lnTo>
                  <a:pt x="498100" y="491489"/>
                </a:lnTo>
                <a:lnTo>
                  <a:pt x="519459" y="497839"/>
                </a:lnTo>
                <a:lnTo>
                  <a:pt x="541484" y="502919"/>
                </a:lnTo>
                <a:lnTo>
                  <a:pt x="562843" y="509269"/>
                </a:lnTo>
                <a:lnTo>
                  <a:pt x="584201" y="513079"/>
                </a:lnTo>
                <a:lnTo>
                  <a:pt x="544150" y="496569"/>
                </a:lnTo>
                <a:lnTo>
                  <a:pt x="504109" y="477519"/>
                </a:lnTo>
                <a:lnTo>
                  <a:pt x="483417" y="468629"/>
                </a:lnTo>
                <a:lnTo>
                  <a:pt x="463391" y="457199"/>
                </a:lnTo>
                <a:lnTo>
                  <a:pt x="422016" y="435609"/>
                </a:lnTo>
                <a:lnTo>
                  <a:pt x="379299" y="412749"/>
                </a:lnTo>
                <a:lnTo>
                  <a:pt x="357940" y="400049"/>
                </a:lnTo>
                <a:lnTo>
                  <a:pt x="339920" y="388619"/>
                </a:lnTo>
                <a:close/>
              </a:path>
              <a:path w="1296034" h="1189989">
                <a:moveTo>
                  <a:pt x="1295405" y="1269"/>
                </a:moveTo>
                <a:lnTo>
                  <a:pt x="355274" y="1269"/>
                </a:lnTo>
                <a:lnTo>
                  <a:pt x="391307" y="36829"/>
                </a:lnTo>
                <a:lnTo>
                  <a:pt x="426682" y="67309"/>
                </a:lnTo>
                <a:lnTo>
                  <a:pt x="461391" y="96519"/>
                </a:lnTo>
                <a:lnTo>
                  <a:pt x="495434" y="120649"/>
                </a:lnTo>
                <a:lnTo>
                  <a:pt x="528800" y="143509"/>
                </a:lnTo>
                <a:lnTo>
                  <a:pt x="594209" y="180339"/>
                </a:lnTo>
                <a:lnTo>
                  <a:pt x="656952" y="208279"/>
                </a:lnTo>
                <a:lnTo>
                  <a:pt x="688319" y="218439"/>
                </a:lnTo>
                <a:lnTo>
                  <a:pt x="718352" y="228599"/>
                </a:lnTo>
                <a:lnTo>
                  <a:pt x="778419" y="243839"/>
                </a:lnTo>
                <a:lnTo>
                  <a:pt x="865187" y="262889"/>
                </a:lnTo>
                <a:lnTo>
                  <a:pt x="893221" y="267969"/>
                </a:lnTo>
                <a:lnTo>
                  <a:pt x="949242" y="279399"/>
                </a:lnTo>
                <a:lnTo>
                  <a:pt x="1004699" y="294639"/>
                </a:lnTo>
                <a:lnTo>
                  <a:pt x="1058767" y="313689"/>
                </a:lnTo>
                <a:lnTo>
                  <a:pt x="1112835" y="339089"/>
                </a:lnTo>
                <a:lnTo>
                  <a:pt x="1166162" y="372109"/>
                </a:lnTo>
                <a:lnTo>
                  <a:pt x="1219582" y="416559"/>
                </a:lnTo>
                <a:lnTo>
                  <a:pt x="1273649" y="472439"/>
                </a:lnTo>
                <a:lnTo>
                  <a:pt x="1295406" y="499109"/>
                </a:lnTo>
                <a:lnTo>
                  <a:pt x="1295405" y="1269"/>
                </a:lnTo>
                <a:close/>
              </a:path>
              <a:path w="1296034" h="1189989">
                <a:moveTo>
                  <a:pt x="363949" y="316229"/>
                </a:moveTo>
                <a:lnTo>
                  <a:pt x="247814" y="316229"/>
                </a:lnTo>
                <a:lnTo>
                  <a:pt x="272506" y="327659"/>
                </a:lnTo>
                <a:lnTo>
                  <a:pt x="297207" y="340359"/>
                </a:lnTo>
                <a:lnTo>
                  <a:pt x="345257" y="363219"/>
                </a:lnTo>
                <a:lnTo>
                  <a:pt x="391307" y="382269"/>
                </a:lnTo>
                <a:lnTo>
                  <a:pt x="437366" y="398779"/>
                </a:lnTo>
                <a:lnTo>
                  <a:pt x="481417" y="414019"/>
                </a:lnTo>
                <a:lnTo>
                  <a:pt x="547492" y="433069"/>
                </a:lnTo>
                <a:lnTo>
                  <a:pt x="612226" y="448309"/>
                </a:lnTo>
                <a:lnTo>
                  <a:pt x="532142" y="412749"/>
                </a:lnTo>
                <a:lnTo>
                  <a:pt x="511450" y="402589"/>
                </a:lnTo>
                <a:lnTo>
                  <a:pt x="491425" y="392429"/>
                </a:lnTo>
                <a:lnTo>
                  <a:pt x="450041" y="369569"/>
                </a:lnTo>
                <a:lnTo>
                  <a:pt x="428691" y="358139"/>
                </a:lnTo>
                <a:lnTo>
                  <a:pt x="385974" y="331469"/>
                </a:lnTo>
                <a:lnTo>
                  <a:pt x="363949" y="316229"/>
                </a:lnTo>
                <a:close/>
              </a:path>
              <a:path w="1296034" h="1189989">
                <a:moveTo>
                  <a:pt x="384530" y="241299"/>
                </a:moveTo>
                <a:lnTo>
                  <a:pt x="275848" y="241299"/>
                </a:lnTo>
                <a:lnTo>
                  <a:pt x="325231" y="269239"/>
                </a:lnTo>
                <a:lnTo>
                  <a:pt x="373290" y="293369"/>
                </a:lnTo>
                <a:lnTo>
                  <a:pt x="420007" y="314959"/>
                </a:lnTo>
                <a:lnTo>
                  <a:pt x="488092" y="341629"/>
                </a:lnTo>
                <a:lnTo>
                  <a:pt x="532809" y="356869"/>
                </a:lnTo>
                <a:lnTo>
                  <a:pt x="576193" y="368299"/>
                </a:lnTo>
                <a:lnTo>
                  <a:pt x="598218" y="374649"/>
                </a:lnTo>
                <a:lnTo>
                  <a:pt x="641593" y="384809"/>
                </a:lnTo>
                <a:lnTo>
                  <a:pt x="601551" y="367029"/>
                </a:lnTo>
                <a:lnTo>
                  <a:pt x="580859" y="358139"/>
                </a:lnTo>
                <a:lnTo>
                  <a:pt x="560833" y="349249"/>
                </a:lnTo>
                <a:lnTo>
                  <a:pt x="519459" y="327659"/>
                </a:lnTo>
                <a:lnTo>
                  <a:pt x="478075" y="304799"/>
                </a:lnTo>
                <a:lnTo>
                  <a:pt x="435357" y="278129"/>
                </a:lnTo>
                <a:lnTo>
                  <a:pt x="413332" y="262889"/>
                </a:lnTo>
                <a:lnTo>
                  <a:pt x="384530" y="241299"/>
                </a:lnTo>
                <a:close/>
              </a:path>
              <a:path w="1296034" h="1189989">
                <a:moveTo>
                  <a:pt x="405725" y="165099"/>
                </a:moveTo>
                <a:lnTo>
                  <a:pt x="303206" y="165099"/>
                </a:lnTo>
                <a:lnTo>
                  <a:pt x="352598" y="195579"/>
                </a:lnTo>
                <a:lnTo>
                  <a:pt x="376623" y="210819"/>
                </a:lnTo>
                <a:lnTo>
                  <a:pt x="400657" y="223519"/>
                </a:lnTo>
                <a:lnTo>
                  <a:pt x="424016" y="236219"/>
                </a:lnTo>
                <a:lnTo>
                  <a:pt x="447374" y="246379"/>
                </a:lnTo>
                <a:lnTo>
                  <a:pt x="493425" y="267969"/>
                </a:lnTo>
                <a:lnTo>
                  <a:pt x="538808" y="284479"/>
                </a:lnTo>
                <a:lnTo>
                  <a:pt x="605560" y="306069"/>
                </a:lnTo>
                <a:lnTo>
                  <a:pt x="627585" y="311149"/>
                </a:lnTo>
                <a:lnTo>
                  <a:pt x="649610" y="317499"/>
                </a:lnTo>
                <a:lnTo>
                  <a:pt x="671635" y="321309"/>
                </a:lnTo>
                <a:lnTo>
                  <a:pt x="651610" y="313689"/>
                </a:lnTo>
                <a:lnTo>
                  <a:pt x="630918" y="304799"/>
                </a:lnTo>
                <a:lnTo>
                  <a:pt x="590200" y="285749"/>
                </a:lnTo>
                <a:lnTo>
                  <a:pt x="548826" y="264159"/>
                </a:lnTo>
                <a:lnTo>
                  <a:pt x="485416" y="224789"/>
                </a:lnTo>
                <a:lnTo>
                  <a:pt x="463391" y="210819"/>
                </a:lnTo>
                <a:lnTo>
                  <a:pt x="441366" y="194309"/>
                </a:lnTo>
                <a:lnTo>
                  <a:pt x="419340" y="176529"/>
                </a:lnTo>
                <a:lnTo>
                  <a:pt x="405725" y="165099"/>
                </a:lnTo>
                <a:close/>
              </a:path>
              <a:path w="1296034" h="1189989">
                <a:moveTo>
                  <a:pt x="424016" y="85089"/>
                </a:moveTo>
                <a:lnTo>
                  <a:pt x="329240" y="85089"/>
                </a:lnTo>
                <a:lnTo>
                  <a:pt x="354598" y="104139"/>
                </a:lnTo>
                <a:lnTo>
                  <a:pt x="379299" y="120649"/>
                </a:lnTo>
                <a:lnTo>
                  <a:pt x="403990" y="138429"/>
                </a:lnTo>
                <a:lnTo>
                  <a:pt x="452050" y="167639"/>
                </a:lnTo>
                <a:lnTo>
                  <a:pt x="499433" y="191769"/>
                </a:lnTo>
                <a:lnTo>
                  <a:pt x="522792" y="201929"/>
                </a:lnTo>
                <a:lnTo>
                  <a:pt x="545483" y="212089"/>
                </a:lnTo>
                <a:lnTo>
                  <a:pt x="568851" y="222249"/>
                </a:lnTo>
                <a:lnTo>
                  <a:pt x="591543" y="229869"/>
                </a:lnTo>
                <a:lnTo>
                  <a:pt x="613568" y="237489"/>
                </a:lnTo>
                <a:lnTo>
                  <a:pt x="658285" y="250189"/>
                </a:lnTo>
                <a:lnTo>
                  <a:pt x="703002" y="260349"/>
                </a:lnTo>
                <a:lnTo>
                  <a:pt x="682310" y="251459"/>
                </a:lnTo>
                <a:lnTo>
                  <a:pt x="662285" y="242569"/>
                </a:lnTo>
                <a:lnTo>
                  <a:pt x="641593" y="233679"/>
                </a:lnTo>
                <a:lnTo>
                  <a:pt x="620243" y="223519"/>
                </a:lnTo>
                <a:lnTo>
                  <a:pt x="599551" y="212089"/>
                </a:lnTo>
                <a:lnTo>
                  <a:pt x="578193" y="200659"/>
                </a:lnTo>
                <a:lnTo>
                  <a:pt x="535475" y="173989"/>
                </a:lnTo>
                <a:lnTo>
                  <a:pt x="491425" y="142239"/>
                </a:lnTo>
                <a:lnTo>
                  <a:pt x="446708" y="105409"/>
                </a:lnTo>
                <a:lnTo>
                  <a:pt x="424016" y="85089"/>
                </a:lnTo>
                <a:close/>
              </a:path>
            </a:pathLst>
          </a:custGeom>
          <a:solidFill>
            <a:srgbClr val="3EFF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21063" y="1582208"/>
            <a:ext cx="154176" cy="1544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248312" y="1174672"/>
            <a:ext cx="1005205" cy="885825"/>
          </a:xfrm>
          <a:custGeom>
            <a:avLst/>
            <a:gdLst/>
            <a:ahLst/>
            <a:cxnLst/>
            <a:rect l="l" t="t" r="r" b="b"/>
            <a:pathLst>
              <a:path w="1005204" h="885825">
                <a:moveTo>
                  <a:pt x="916062" y="834386"/>
                </a:moveTo>
                <a:lnTo>
                  <a:pt x="519264" y="834386"/>
                </a:lnTo>
                <a:lnTo>
                  <a:pt x="897702" y="883659"/>
                </a:lnTo>
                <a:lnTo>
                  <a:pt x="908997" y="885655"/>
                </a:lnTo>
                <a:lnTo>
                  <a:pt x="911033" y="873673"/>
                </a:lnTo>
                <a:lnTo>
                  <a:pt x="916062" y="834386"/>
                </a:lnTo>
                <a:close/>
              </a:path>
              <a:path w="1005204" h="885825">
                <a:moveTo>
                  <a:pt x="919813" y="805085"/>
                </a:moveTo>
                <a:lnTo>
                  <a:pt x="107459" y="805085"/>
                </a:lnTo>
                <a:lnTo>
                  <a:pt x="105460" y="823731"/>
                </a:lnTo>
                <a:lnTo>
                  <a:pt x="104793" y="835054"/>
                </a:lnTo>
                <a:lnTo>
                  <a:pt x="514588" y="882332"/>
                </a:lnTo>
                <a:lnTo>
                  <a:pt x="515255" y="871009"/>
                </a:lnTo>
                <a:lnTo>
                  <a:pt x="519264" y="834386"/>
                </a:lnTo>
                <a:lnTo>
                  <a:pt x="916062" y="834386"/>
                </a:lnTo>
                <a:lnTo>
                  <a:pt x="919813" y="805085"/>
                </a:lnTo>
                <a:close/>
              </a:path>
              <a:path w="1005204" h="885825">
                <a:moveTo>
                  <a:pt x="840300" y="0"/>
                </a:moveTo>
                <a:lnTo>
                  <a:pt x="258293" y="0"/>
                </a:lnTo>
                <a:lnTo>
                  <a:pt x="258294" y="558698"/>
                </a:lnTo>
                <a:lnTo>
                  <a:pt x="0" y="620622"/>
                </a:lnTo>
                <a:lnTo>
                  <a:pt x="2675" y="631945"/>
                </a:lnTo>
                <a:lnTo>
                  <a:pt x="48059" y="807080"/>
                </a:lnTo>
                <a:lnTo>
                  <a:pt x="50725" y="818403"/>
                </a:lnTo>
                <a:lnTo>
                  <a:pt x="107459" y="805085"/>
                </a:lnTo>
                <a:lnTo>
                  <a:pt x="919813" y="805085"/>
                </a:lnTo>
                <a:lnTo>
                  <a:pt x="935753" y="680560"/>
                </a:lnTo>
                <a:lnTo>
                  <a:pt x="930383" y="679891"/>
                </a:lnTo>
                <a:lnTo>
                  <a:pt x="983803" y="673896"/>
                </a:lnTo>
                <a:lnTo>
                  <a:pt x="995098" y="673237"/>
                </a:lnTo>
                <a:lnTo>
                  <a:pt x="993801" y="661245"/>
                </a:lnTo>
                <a:lnTo>
                  <a:pt x="966397" y="410867"/>
                </a:lnTo>
                <a:lnTo>
                  <a:pt x="1003800" y="157148"/>
                </a:lnTo>
                <a:lnTo>
                  <a:pt x="1005189" y="145825"/>
                </a:lnTo>
                <a:lnTo>
                  <a:pt x="993801" y="144498"/>
                </a:lnTo>
                <a:lnTo>
                  <a:pt x="840300" y="124516"/>
                </a:lnTo>
                <a:lnTo>
                  <a:pt x="8403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529974" y="1197318"/>
            <a:ext cx="536575" cy="715645"/>
          </a:xfrm>
          <a:custGeom>
            <a:avLst/>
            <a:gdLst/>
            <a:ahLst/>
            <a:cxnLst/>
            <a:rect l="l" t="t" r="r" b="b"/>
            <a:pathLst>
              <a:path w="536575" h="715644">
                <a:moveTo>
                  <a:pt x="535956" y="506083"/>
                </a:moveTo>
                <a:lnTo>
                  <a:pt x="100109" y="506083"/>
                </a:lnTo>
                <a:lnTo>
                  <a:pt x="102775" y="517406"/>
                </a:lnTo>
                <a:lnTo>
                  <a:pt x="132142" y="633272"/>
                </a:lnTo>
                <a:lnTo>
                  <a:pt x="243611" y="645263"/>
                </a:lnTo>
                <a:lnTo>
                  <a:pt x="255619" y="645922"/>
                </a:lnTo>
                <a:lnTo>
                  <a:pt x="254285" y="657913"/>
                </a:lnTo>
                <a:lnTo>
                  <a:pt x="248277" y="715178"/>
                </a:lnTo>
                <a:lnTo>
                  <a:pt x="535957" y="715178"/>
                </a:lnTo>
                <a:lnTo>
                  <a:pt x="535956" y="506083"/>
                </a:lnTo>
                <a:close/>
              </a:path>
              <a:path w="536575" h="715644">
                <a:moveTo>
                  <a:pt x="535956" y="0"/>
                </a:moveTo>
                <a:lnTo>
                  <a:pt x="0" y="0"/>
                </a:lnTo>
                <a:lnTo>
                  <a:pt x="0" y="530724"/>
                </a:lnTo>
                <a:lnTo>
                  <a:pt x="88767" y="509415"/>
                </a:lnTo>
                <a:lnTo>
                  <a:pt x="100109" y="506083"/>
                </a:lnTo>
                <a:lnTo>
                  <a:pt x="535956" y="506083"/>
                </a:lnTo>
                <a:lnTo>
                  <a:pt x="5359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88613" y="1390422"/>
            <a:ext cx="129539" cy="450850"/>
          </a:xfrm>
          <a:custGeom>
            <a:avLst/>
            <a:gdLst/>
            <a:ahLst/>
            <a:cxnLst/>
            <a:rect l="l" t="t" r="r" b="b"/>
            <a:pathLst>
              <a:path w="129540" h="450850">
                <a:moveTo>
                  <a:pt x="80083" y="0"/>
                </a:moveTo>
                <a:lnTo>
                  <a:pt x="0" y="8659"/>
                </a:lnTo>
                <a:lnTo>
                  <a:pt x="0" y="450823"/>
                </a:lnTo>
                <a:lnTo>
                  <a:pt x="129429" y="436836"/>
                </a:lnTo>
                <a:lnTo>
                  <a:pt x="800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76346" y="1731375"/>
            <a:ext cx="361315" cy="234315"/>
          </a:xfrm>
          <a:custGeom>
            <a:avLst/>
            <a:gdLst/>
            <a:ahLst/>
            <a:cxnLst/>
            <a:rect l="l" t="t" r="r" b="b"/>
            <a:pathLst>
              <a:path w="361315" h="234314">
                <a:moveTo>
                  <a:pt x="337053" y="0"/>
                </a:moveTo>
                <a:lnTo>
                  <a:pt x="0" y="81238"/>
                </a:lnTo>
                <a:lnTo>
                  <a:pt x="39375" y="233727"/>
                </a:lnTo>
                <a:lnTo>
                  <a:pt x="82092" y="223741"/>
                </a:lnTo>
                <a:lnTo>
                  <a:pt x="99451" y="68587"/>
                </a:lnTo>
                <a:lnTo>
                  <a:pt x="354120" y="68587"/>
                </a:lnTo>
                <a:lnTo>
                  <a:pt x="337053" y="0"/>
                </a:lnTo>
                <a:close/>
              </a:path>
              <a:path w="361315" h="234314">
                <a:moveTo>
                  <a:pt x="354120" y="68587"/>
                </a:moveTo>
                <a:lnTo>
                  <a:pt x="99451" y="68587"/>
                </a:lnTo>
                <a:lnTo>
                  <a:pt x="110792" y="69915"/>
                </a:lnTo>
                <a:lnTo>
                  <a:pt x="361078" y="96551"/>
                </a:lnTo>
                <a:lnTo>
                  <a:pt x="354120" y="685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78464" y="1825263"/>
            <a:ext cx="381635" cy="207010"/>
          </a:xfrm>
          <a:custGeom>
            <a:avLst/>
            <a:gdLst/>
            <a:ahLst/>
            <a:cxnLst/>
            <a:rect l="l" t="t" r="r" b="b"/>
            <a:pathLst>
              <a:path w="381634" h="207010">
                <a:moveTo>
                  <a:pt x="17349" y="0"/>
                </a:moveTo>
                <a:lnTo>
                  <a:pt x="0" y="164480"/>
                </a:lnTo>
                <a:lnTo>
                  <a:pt x="363745" y="206431"/>
                </a:lnTo>
                <a:lnTo>
                  <a:pt x="366420" y="181131"/>
                </a:lnTo>
                <a:lnTo>
                  <a:pt x="366420" y="178467"/>
                </a:lnTo>
                <a:lnTo>
                  <a:pt x="381104" y="38628"/>
                </a:lnTo>
                <a:lnTo>
                  <a:pt x="173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70242" y="1856560"/>
            <a:ext cx="390525" cy="177800"/>
          </a:xfrm>
          <a:custGeom>
            <a:avLst/>
            <a:gdLst/>
            <a:ahLst/>
            <a:cxnLst/>
            <a:rect l="l" t="t" r="r" b="b"/>
            <a:pathLst>
              <a:path w="390525" h="177800">
                <a:moveTo>
                  <a:pt x="390491" y="0"/>
                </a:moveTo>
                <a:lnTo>
                  <a:pt x="318370" y="7991"/>
                </a:lnTo>
                <a:lnTo>
                  <a:pt x="318370" y="79242"/>
                </a:lnTo>
                <a:lnTo>
                  <a:pt x="5341" y="79242"/>
                </a:lnTo>
                <a:lnTo>
                  <a:pt x="0" y="129852"/>
                </a:lnTo>
                <a:lnTo>
                  <a:pt x="367068" y="177799"/>
                </a:lnTo>
                <a:lnTo>
                  <a:pt x="3904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088613" y="1322503"/>
            <a:ext cx="138780" cy="1884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92041" y="1269558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459" y="0"/>
                </a:lnTo>
              </a:path>
            </a:pathLst>
          </a:custGeom>
          <a:ln w="233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592041" y="1322164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459" y="0"/>
                </a:lnTo>
              </a:path>
            </a:pathLst>
          </a:custGeom>
          <a:ln w="233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858343" y="1752554"/>
            <a:ext cx="126364" cy="0"/>
          </a:xfrm>
          <a:custGeom>
            <a:avLst/>
            <a:gdLst/>
            <a:ahLst/>
            <a:cxnLst/>
            <a:rect l="l" t="t" r="r" b="b"/>
            <a:pathLst>
              <a:path w="126365">
                <a:moveTo>
                  <a:pt x="0" y="0"/>
                </a:moveTo>
                <a:lnTo>
                  <a:pt x="126142" y="0"/>
                </a:lnTo>
              </a:path>
            </a:pathLst>
          </a:custGeom>
          <a:ln w="228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858343" y="1709321"/>
            <a:ext cx="23495" cy="32384"/>
          </a:xfrm>
          <a:custGeom>
            <a:avLst/>
            <a:gdLst/>
            <a:ahLst/>
            <a:cxnLst/>
            <a:rect l="l" t="t" r="r" b="b"/>
            <a:pathLst>
              <a:path w="23495" h="32385">
                <a:moveTo>
                  <a:pt x="0" y="31789"/>
                </a:moveTo>
                <a:lnTo>
                  <a:pt x="23358" y="31789"/>
                </a:lnTo>
                <a:lnTo>
                  <a:pt x="23358" y="0"/>
                </a:lnTo>
                <a:lnTo>
                  <a:pt x="0" y="0"/>
                </a:lnTo>
                <a:lnTo>
                  <a:pt x="0" y="3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858343" y="1697877"/>
            <a:ext cx="126364" cy="0"/>
          </a:xfrm>
          <a:custGeom>
            <a:avLst/>
            <a:gdLst/>
            <a:ahLst/>
            <a:cxnLst/>
            <a:rect l="l" t="t" r="r" b="b"/>
            <a:pathLst>
              <a:path w="126365">
                <a:moveTo>
                  <a:pt x="0" y="0"/>
                </a:moveTo>
                <a:lnTo>
                  <a:pt x="126142" y="0"/>
                </a:lnTo>
              </a:path>
            </a:pathLst>
          </a:custGeom>
          <a:ln w="228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858343" y="1639384"/>
            <a:ext cx="23495" cy="47625"/>
          </a:xfrm>
          <a:custGeom>
            <a:avLst/>
            <a:gdLst/>
            <a:ahLst/>
            <a:cxnLst/>
            <a:rect l="l" t="t" r="r" b="b"/>
            <a:pathLst>
              <a:path w="23495" h="47625">
                <a:moveTo>
                  <a:pt x="0" y="47048"/>
                </a:moveTo>
                <a:lnTo>
                  <a:pt x="23358" y="47048"/>
                </a:lnTo>
                <a:lnTo>
                  <a:pt x="23358" y="0"/>
                </a:lnTo>
                <a:lnTo>
                  <a:pt x="0" y="0"/>
                </a:lnTo>
                <a:lnTo>
                  <a:pt x="0" y="47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596040" y="1627152"/>
            <a:ext cx="393065" cy="0"/>
          </a:xfrm>
          <a:custGeom>
            <a:avLst/>
            <a:gdLst/>
            <a:ahLst/>
            <a:cxnLst/>
            <a:rect l="l" t="t" r="r" b="b"/>
            <a:pathLst>
              <a:path w="393065">
                <a:moveTo>
                  <a:pt x="0" y="0"/>
                </a:moveTo>
                <a:lnTo>
                  <a:pt x="392454" y="0"/>
                </a:lnTo>
              </a:path>
            </a:pathLst>
          </a:custGeom>
          <a:ln w="233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858343" y="1576213"/>
            <a:ext cx="23495" cy="39370"/>
          </a:xfrm>
          <a:custGeom>
            <a:avLst/>
            <a:gdLst/>
            <a:ahLst/>
            <a:cxnLst/>
            <a:rect l="l" t="t" r="r" b="b"/>
            <a:pathLst>
              <a:path w="23495" h="39369">
                <a:moveTo>
                  <a:pt x="23358" y="0"/>
                </a:moveTo>
                <a:lnTo>
                  <a:pt x="0" y="0"/>
                </a:lnTo>
                <a:lnTo>
                  <a:pt x="0" y="39287"/>
                </a:lnTo>
                <a:lnTo>
                  <a:pt x="23358" y="39287"/>
                </a:lnTo>
                <a:lnTo>
                  <a:pt x="23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96040" y="1564560"/>
            <a:ext cx="393065" cy="0"/>
          </a:xfrm>
          <a:custGeom>
            <a:avLst/>
            <a:gdLst/>
            <a:ahLst/>
            <a:cxnLst/>
            <a:rect l="l" t="t" r="r" b="b"/>
            <a:pathLst>
              <a:path w="393065">
                <a:moveTo>
                  <a:pt x="0" y="0"/>
                </a:moveTo>
                <a:lnTo>
                  <a:pt x="392454" y="0"/>
                </a:lnTo>
              </a:path>
            </a:pathLst>
          </a:custGeom>
          <a:ln w="233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858343" y="1513620"/>
            <a:ext cx="23495" cy="39370"/>
          </a:xfrm>
          <a:custGeom>
            <a:avLst/>
            <a:gdLst/>
            <a:ahLst/>
            <a:cxnLst/>
            <a:rect l="l" t="t" r="r" b="b"/>
            <a:pathLst>
              <a:path w="23495" h="39369">
                <a:moveTo>
                  <a:pt x="23358" y="0"/>
                </a:moveTo>
                <a:lnTo>
                  <a:pt x="0" y="0"/>
                </a:lnTo>
                <a:lnTo>
                  <a:pt x="0" y="39287"/>
                </a:lnTo>
                <a:lnTo>
                  <a:pt x="23358" y="39287"/>
                </a:lnTo>
                <a:lnTo>
                  <a:pt x="23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96040" y="1501963"/>
            <a:ext cx="393065" cy="0"/>
          </a:xfrm>
          <a:custGeom>
            <a:avLst/>
            <a:gdLst/>
            <a:ahLst/>
            <a:cxnLst/>
            <a:rect l="l" t="t" r="r" b="b"/>
            <a:pathLst>
              <a:path w="393065">
                <a:moveTo>
                  <a:pt x="0" y="0"/>
                </a:moveTo>
                <a:lnTo>
                  <a:pt x="392454" y="0"/>
                </a:lnTo>
              </a:path>
            </a:pathLst>
          </a:custGeom>
          <a:ln w="233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858343" y="1450351"/>
            <a:ext cx="23495" cy="40005"/>
          </a:xfrm>
          <a:custGeom>
            <a:avLst/>
            <a:gdLst/>
            <a:ahLst/>
            <a:cxnLst/>
            <a:rect l="l" t="t" r="r" b="b"/>
            <a:pathLst>
              <a:path w="23495" h="40005">
                <a:moveTo>
                  <a:pt x="23358" y="0"/>
                </a:moveTo>
                <a:lnTo>
                  <a:pt x="0" y="0"/>
                </a:lnTo>
                <a:lnTo>
                  <a:pt x="0" y="39955"/>
                </a:lnTo>
                <a:lnTo>
                  <a:pt x="23358" y="39955"/>
                </a:lnTo>
                <a:lnTo>
                  <a:pt x="23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596040" y="1439032"/>
            <a:ext cx="393065" cy="0"/>
          </a:xfrm>
          <a:custGeom>
            <a:avLst/>
            <a:gdLst/>
            <a:ahLst/>
            <a:cxnLst/>
            <a:rect l="l" t="t" r="r" b="b"/>
            <a:pathLst>
              <a:path w="393065">
                <a:moveTo>
                  <a:pt x="0" y="0"/>
                </a:moveTo>
                <a:lnTo>
                  <a:pt x="392454" y="0"/>
                </a:lnTo>
              </a:path>
            </a:pathLst>
          </a:custGeom>
          <a:ln w="226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858343" y="1361790"/>
            <a:ext cx="23495" cy="66040"/>
          </a:xfrm>
          <a:custGeom>
            <a:avLst/>
            <a:gdLst/>
            <a:ahLst/>
            <a:cxnLst/>
            <a:rect l="l" t="t" r="r" b="b"/>
            <a:pathLst>
              <a:path w="23495" h="66040">
                <a:moveTo>
                  <a:pt x="23358" y="0"/>
                </a:moveTo>
                <a:lnTo>
                  <a:pt x="0" y="0"/>
                </a:lnTo>
                <a:lnTo>
                  <a:pt x="0" y="65924"/>
                </a:lnTo>
                <a:lnTo>
                  <a:pt x="23358" y="65924"/>
                </a:lnTo>
                <a:lnTo>
                  <a:pt x="23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16397" y="1716720"/>
            <a:ext cx="110116" cy="1098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529298" y="1863223"/>
            <a:ext cx="72084" cy="12918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0559" y="1905000"/>
            <a:ext cx="1249680" cy="12512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855845" y="2835406"/>
            <a:ext cx="1783670" cy="85114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70559" y="1141576"/>
            <a:ext cx="7946657" cy="44313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alibri"/>
                <a:cs typeface="Calibri"/>
              </a:rPr>
              <a:t>(SOBO)</a:t>
            </a:r>
            <a:endParaRPr sz="4000" dirty="0">
              <a:latin typeface="Calibri"/>
              <a:cs typeface="Calibri"/>
            </a:endParaRPr>
          </a:p>
          <a:p>
            <a:pPr marR="140970" algn="ctr">
              <a:lnSpc>
                <a:spcPct val="100000"/>
              </a:lnSpc>
              <a:spcBef>
                <a:spcPts val="2745"/>
              </a:spcBef>
            </a:pPr>
            <a:r>
              <a:rPr sz="3200" dirty="0">
                <a:latin typeface="Calibri"/>
                <a:cs typeface="Calibri"/>
              </a:rPr>
              <a:t>1</a:t>
            </a:r>
            <a:r>
              <a:rPr lang="en-US" sz="3200" dirty="0">
                <a:latin typeface="Calibri"/>
                <a:cs typeface="Calibri"/>
              </a:rPr>
              <a:t>38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IMU</a:t>
            </a:r>
          </a:p>
          <a:p>
            <a:pPr marR="139700" algn="ctr">
              <a:lnSpc>
                <a:spcPct val="100000"/>
              </a:lnSpc>
              <a:spcBef>
                <a:spcPts val="770"/>
              </a:spcBef>
            </a:pPr>
            <a:r>
              <a:rPr sz="3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sobo@uiowa.edu</a:t>
            </a:r>
            <a:endParaRPr sz="3200" dirty="0">
              <a:latin typeface="Calibri"/>
              <a:cs typeface="Calibri"/>
            </a:endParaRPr>
          </a:p>
          <a:p>
            <a:pPr marR="142875" algn="ctr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Calibri"/>
                <a:cs typeface="Calibri"/>
              </a:rPr>
              <a:t>319-335-3065</a:t>
            </a:r>
            <a:endParaRPr sz="3200" dirty="0">
              <a:latin typeface="Calibri"/>
              <a:cs typeface="Calibri"/>
            </a:endParaRPr>
          </a:p>
          <a:p>
            <a:pPr marR="64769" algn="ctr">
              <a:lnSpc>
                <a:spcPct val="100000"/>
              </a:lnSpc>
              <a:spcBef>
                <a:spcPts val="150"/>
              </a:spcBef>
            </a:pPr>
            <a:r>
              <a:rPr lang="en-US" sz="24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10"/>
              </a:rPr>
              <a:t>https://leadandengage.uiowa.edu/student-organization-business-office</a:t>
            </a:r>
            <a:endParaRPr lang="en-US" sz="2400" u="heavy" spc="-10" dirty="0">
              <a:solidFill>
                <a:srgbClr val="0000FF"/>
              </a:solidFill>
              <a:uFill>
                <a:solidFill>
                  <a:srgbClr val="0000FF"/>
                </a:solidFill>
              </a:uFill>
              <a:cs typeface="Calibri"/>
            </a:endParaRPr>
          </a:p>
          <a:p>
            <a:pPr marR="64769" algn="ctr">
              <a:lnSpc>
                <a:spcPct val="100000"/>
              </a:lnSpc>
              <a:spcBef>
                <a:spcPts val="150"/>
              </a:spcBef>
            </a:pPr>
            <a:r>
              <a:rPr lang="en-US" sz="3200" dirty="0">
                <a:latin typeface="Calibri"/>
                <a:cs typeface="Calibri"/>
              </a:rPr>
              <a:t>“Empowering student organization success through expert financial assistance</a:t>
            </a:r>
            <a:r>
              <a:rPr sz="3200" spc="-5" dirty="0">
                <a:latin typeface="Calibri"/>
                <a:cs typeface="Calibri"/>
              </a:rPr>
              <a:t>.</a:t>
            </a:r>
            <a:r>
              <a:rPr lang="en-US" sz="3200" spc="-5" dirty="0">
                <a:latin typeface="Calibri"/>
                <a:cs typeface="Calibri"/>
              </a:rPr>
              <a:t>"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21412"/>
            <a:ext cx="494919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Check/ACH</a:t>
            </a:r>
            <a:r>
              <a:rPr spc="-90" dirty="0"/>
              <a:t> </a:t>
            </a:r>
            <a:r>
              <a:rPr spc="-5" dirty="0"/>
              <a:t>Voucher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442595" y="1555496"/>
            <a:ext cx="8258809" cy="3209788"/>
          </a:xfrm>
          <a:prstGeom prst="rect">
            <a:avLst/>
          </a:prstGeom>
        </p:spPr>
        <p:txBody>
          <a:bodyPr vert="horz" wrap="square" lIns="0" tIns="527811" rIns="0" bIns="0" rtlCol="0">
            <a:spAutoFit/>
          </a:bodyPr>
          <a:lstStyle/>
          <a:p>
            <a:pPr marL="772555" marR="349885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pc="-5" dirty="0"/>
              <a:t>Used for </a:t>
            </a:r>
            <a:r>
              <a:rPr spc="-10" dirty="0"/>
              <a:t>non-credit card </a:t>
            </a:r>
            <a:r>
              <a:rPr spc="-5" dirty="0"/>
              <a:t>purchases to vendors outside the</a:t>
            </a:r>
            <a:r>
              <a:rPr spc="-15" dirty="0"/>
              <a:t> </a:t>
            </a:r>
            <a:r>
              <a:rPr spc="-30" dirty="0"/>
              <a:t>University.</a:t>
            </a:r>
          </a:p>
          <a:p>
            <a:pPr marL="772555" marR="52451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spc="-5" dirty="0"/>
              <a:t>Results </a:t>
            </a:r>
            <a:r>
              <a:rPr dirty="0"/>
              <a:t>in a </a:t>
            </a:r>
            <a:r>
              <a:rPr spc="-5" dirty="0"/>
              <a:t>paper check or electronic funds transfer.  </a:t>
            </a:r>
            <a:endParaRPr lang="en-US" spc="-5" dirty="0"/>
          </a:p>
          <a:p>
            <a:pPr marL="772555" marR="52451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spc="-5" dirty="0"/>
              <a:t>Invoice must be turned </a:t>
            </a:r>
            <a:r>
              <a:rPr dirty="0"/>
              <a:t>in </a:t>
            </a:r>
            <a:r>
              <a:rPr spc="-5" dirty="0"/>
              <a:t>with completed</a:t>
            </a:r>
            <a:r>
              <a:rPr spc="65" dirty="0"/>
              <a:t> </a:t>
            </a:r>
            <a:r>
              <a:rPr spc="-5" dirty="0"/>
              <a:t>form.</a:t>
            </a:r>
          </a:p>
          <a:p>
            <a:pPr marL="772555" marR="5080" indent="-342900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r>
              <a:rPr lang="en-US" spc="-5" dirty="0"/>
              <a:t>Payments for goods and services are paid on a ‘NET30’ schedule: payment is issued 30 days after the date on the invoice.</a:t>
            </a:r>
            <a:endParaRPr spc="-5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21412"/>
            <a:ext cx="606806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Member</a:t>
            </a:r>
            <a:r>
              <a:rPr spc="-85" dirty="0"/>
              <a:t> </a:t>
            </a:r>
            <a:r>
              <a:rPr dirty="0"/>
              <a:t>Reimbursement</a:t>
            </a:r>
          </a:p>
        </p:txBody>
      </p:sp>
      <p:sp>
        <p:nvSpPr>
          <p:cNvPr id="3" name="object 3"/>
          <p:cNvSpPr/>
          <p:nvPr/>
        </p:nvSpPr>
        <p:spPr>
          <a:xfrm>
            <a:off x="701039" y="1792223"/>
            <a:ext cx="228599" cy="234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9" y="2962655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1039" y="3767327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1039" y="4937759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96950" y="1682750"/>
            <a:ext cx="7583170" cy="48295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ahoma"/>
                <a:cs typeface="Tahoma"/>
              </a:rPr>
              <a:t>Submit completed form with itemized receipts </a:t>
            </a:r>
            <a:r>
              <a:rPr sz="2400" dirty="0">
                <a:latin typeface="Tahoma"/>
                <a:cs typeface="Tahoma"/>
              </a:rPr>
              <a:t>and </a:t>
            </a:r>
            <a:r>
              <a:rPr sz="2400" spc="-5" dirty="0">
                <a:latin typeface="Tahoma"/>
                <a:cs typeface="Tahoma"/>
              </a:rPr>
              <a:t>proof  of payment to reimburse members </a:t>
            </a:r>
            <a:r>
              <a:rPr sz="2400" spc="-10" dirty="0">
                <a:latin typeface="Tahoma"/>
                <a:cs typeface="Tahoma"/>
              </a:rPr>
              <a:t>for </a:t>
            </a:r>
            <a:r>
              <a:rPr sz="2400" spc="-5" dirty="0">
                <a:latin typeface="Tahoma"/>
                <a:cs typeface="Tahoma"/>
              </a:rPr>
              <a:t>purchases made  </a:t>
            </a:r>
            <a:r>
              <a:rPr sz="2400" dirty="0">
                <a:latin typeface="Tahoma"/>
                <a:cs typeface="Tahoma"/>
              </a:rPr>
              <a:t>on </a:t>
            </a:r>
            <a:r>
              <a:rPr sz="2400" spc="-5" dirty="0">
                <a:latin typeface="Tahoma"/>
                <a:cs typeface="Tahoma"/>
              </a:rPr>
              <a:t>behalf of the</a:t>
            </a:r>
            <a:r>
              <a:rPr sz="2400" spc="-3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organization.</a:t>
            </a:r>
            <a:endParaRPr sz="2400" dirty="0">
              <a:latin typeface="Tahoma"/>
              <a:cs typeface="Tahoma"/>
            </a:endParaRPr>
          </a:p>
          <a:p>
            <a:pPr marL="12700" marR="1311275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ahoma"/>
                <a:cs typeface="Tahoma"/>
              </a:rPr>
              <a:t>Form must be signed </a:t>
            </a:r>
            <a:r>
              <a:rPr sz="2400" dirty="0">
                <a:latin typeface="Tahoma"/>
                <a:cs typeface="Tahoma"/>
              </a:rPr>
              <a:t>by </a:t>
            </a:r>
            <a:r>
              <a:rPr sz="2400" spc="-5" dirty="0">
                <a:latin typeface="Tahoma"/>
                <a:cs typeface="Tahoma"/>
              </a:rPr>
              <a:t>payee </a:t>
            </a:r>
            <a:r>
              <a:rPr sz="2400" dirty="0">
                <a:latin typeface="Tahoma"/>
                <a:cs typeface="Tahoma"/>
              </a:rPr>
              <a:t>and a </a:t>
            </a:r>
            <a:r>
              <a:rPr sz="2400" spc="-5" dirty="0">
                <a:latin typeface="Tahoma"/>
                <a:cs typeface="Tahoma"/>
              </a:rPr>
              <a:t>different  authorized signature</a:t>
            </a:r>
            <a:r>
              <a:rPr sz="2400" spc="-4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representative.</a:t>
            </a:r>
            <a:endParaRPr sz="2400" dirty="0">
              <a:latin typeface="Tahoma"/>
              <a:cs typeface="Tahoma"/>
            </a:endParaRPr>
          </a:p>
          <a:p>
            <a:pPr marL="12700" marR="389255" algn="just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ahoma"/>
                <a:cs typeface="Tahoma"/>
              </a:rPr>
              <a:t>There is </a:t>
            </a:r>
            <a:r>
              <a:rPr sz="2400" dirty="0">
                <a:latin typeface="Tahoma"/>
                <a:cs typeface="Tahoma"/>
              </a:rPr>
              <a:t>no </a:t>
            </a:r>
            <a:r>
              <a:rPr sz="2400" spc="-5" dirty="0">
                <a:latin typeface="Tahoma"/>
                <a:cs typeface="Tahoma"/>
              </a:rPr>
              <a:t>guarantee that </a:t>
            </a:r>
            <a:r>
              <a:rPr sz="2400" dirty="0">
                <a:latin typeface="Tahoma"/>
                <a:cs typeface="Tahoma"/>
              </a:rPr>
              <a:t>an </a:t>
            </a:r>
            <a:r>
              <a:rPr sz="2400" spc="-20" dirty="0">
                <a:latin typeface="Tahoma"/>
                <a:cs typeface="Tahoma"/>
              </a:rPr>
              <a:t>out-of-pocket </a:t>
            </a:r>
            <a:r>
              <a:rPr sz="2400" spc="-5" dirty="0">
                <a:latin typeface="Tahoma"/>
                <a:cs typeface="Tahoma"/>
              </a:rPr>
              <a:t>expense  will be eligible </a:t>
            </a:r>
            <a:r>
              <a:rPr sz="2400" spc="-10" dirty="0">
                <a:latin typeface="Tahoma"/>
                <a:cs typeface="Tahoma"/>
              </a:rPr>
              <a:t>for reimbursement—always </a:t>
            </a:r>
            <a:r>
              <a:rPr sz="2400" spc="-5" dirty="0">
                <a:latin typeface="Tahoma"/>
                <a:cs typeface="Tahoma"/>
              </a:rPr>
              <a:t>check with  SOBO </a:t>
            </a:r>
            <a:r>
              <a:rPr sz="2400" spc="-10" dirty="0">
                <a:latin typeface="Tahoma"/>
                <a:cs typeface="Tahoma"/>
              </a:rPr>
              <a:t>before </a:t>
            </a:r>
            <a:r>
              <a:rPr sz="2400" spc="-5" dirty="0">
                <a:latin typeface="Tahoma"/>
                <a:cs typeface="Tahoma"/>
              </a:rPr>
              <a:t>money is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spent.</a:t>
            </a:r>
            <a:endParaRPr sz="2400" dirty="0">
              <a:latin typeface="Tahoma"/>
              <a:cs typeface="Tahoma"/>
            </a:endParaRPr>
          </a:p>
          <a:p>
            <a:pPr marL="12700" marR="169545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Tahoma"/>
                <a:cs typeface="Tahoma"/>
              </a:rPr>
              <a:t>Be aware that student government funds cannot be  used to reimburse sales tax (exceptions:</a:t>
            </a:r>
            <a:r>
              <a:rPr sz="2400" spc="3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hotel/airfare).</a:t>
            </a:r>
            <a:endParaRPr lang="en-US" sz="2400" spc="-5" dirty="0">
              <a:latin typeface="Tahoma"/>
              <a:cs typeface="Tahoma"/>
            </a:endParaRPr>
          </a:p>
          <a:p>
            <a:pPr marL="12700" marR="169545">
              <a:spcBef>
                <a:spcPts val="575"/>
              </a:spcBef>
            </a:pPr>
            <a:r>
              <a:rPr lang="en-US" sz="2400" spc="-5" dirty="0"/>
              <a:t>Costco is a NOT an approved vendor</a:t>
            </a:r>
          </a:p>
          <a:p>
            <a:pPr marL="12700" marR="169545">
              <a:lnSpc>
                <a:spcPct val="100000"/>
              </a:lnSpc>
              <a:spcBef>
                <a:spcPts val="575"/>
              </a:spcBef>
            </a:pPr>
            <a:endParaRPr lang="en-US" sz="2400" spc="-5" dirty="0">
              <a:latin typeface="Tahoma"/>
              <a:cs typeface="Tahoma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701039" y="5721350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21412"/>
            <a:ext cx="734377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Honoraria (Speaker</a:t>
            </a:r>
            <a:r>
              <a:rPr spc="-60" dirty="0"/>
              <a:t> </a:t>
            </a:r>
            <a:r>
              <a:rPr dirty="0"/>
              <a:t>payment)</a:t>
            </a:r>
          </a:p>
        </p:txBody>
      </p:sp>
      <p:sp>
        <p:nvSpPr>
          <p:cNvPr id="3" name="object 3"/>
          <p:cNvSpPr/>
          <p:nvPr/>
        </p:nvSpPr>
        <p:spPr>
          <a:xfrm>
            <a:off x="719404" y="1633982"/>
            <a:ext cx="228599" cy="234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404" y="2072894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9404" y="2877567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9404" y="3316479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9404" y="4121150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73150" y="1454150"/>
            <a:ext cx="7527925" cy="490326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en-US" sz="2400" spc="-5" dirty="0">
                <a:latin typeface="Tahoma"/>
                <a:cs typeface="Tahoma"/>
              </a:rPr>
              <a:t>Engage event approval </a:t>
            </a:r>
            <a:r>
              <a:rPr sz="2400" spc="-10" dirty="0">
                <a:latin typeface="Tahoma"/>
                <a:cs typeface="Tahoma"/>
              </a:rPr>
              <a:t>required before </a:t>
            </a:r>
            <a:r>
              <a:rPr sz="2400" spc="-5" dirty="0">
                <a:latin typeface="Tahoma"/>
                <a:cs typeface="Tahoma"/>
              </a:rPr>
              <a:t>the</a:t>
            </a:r>
            <a:r>
              <a:rPr sz="2400" spc="-17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event.</a:t>
            </a:r>
            <a:endParaRPr sz="2400" dirty="0">
              <a:latin typeface="Tahoma"/>
              <a:cs typeface="Tahoma"/>
            </a:endParaRPr>
          </a:p>
          <a:p>
            <a:pPr marL="12700" marR="1016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ahoma"/>
                <a:cs typeface="Tahoma"/>
              </a:rPr>
              <a:t>A </a:t>
            </a:r>
            <a:r>
              <a:rPr sz="2400" spc="-5" dirty="0">
                <a:latin typeface="Tahoma"/>
                <a:cs typeface="Tahoma"/>
              </a:rPr>
              <a:t>contract will be required with the speaker. It </a:t>
            </a:r>
            <a:r>
              <a:rPr sz="2400" spc="25" dirty="0">
                <a:latin typeface="Tahoma"/>
                <a:cs typeface="Tahoma"/>
              </a:rPr>
              <a:t>must</a:t>
            </a:r>
            <a:r>
              <a:rPr lang="en-US" sz="2400" spc="25" dirty="0">
                <a:latin typeface="Tahoma"/>
                <a:cs typeface="Tahoma"/>
              </a:rPr>
              <a:t> </a:t>
            </a:r>
            <a:r>
              <a:rPr sz="2400" spc="25" dirty="0">
                <a:latin typeface="Tahoma"/>
                <a:cs typeface="Tahoma"/>
              </a:rPr>
              <a:t>be  </a:t>
            </a:r>
            <a:r>
              <a:rPr sz="2400" spc="-5" dirty="0">
                <a:latin typeface="Tahoma"/>
                <a:cs typeface="Tahoma"/>
              </a:rPr>
              <a:t>signed </a:t>
            </a:r>
            <a:r>
              <a:rPr sz="2400" dirty="0">
                <a:latin typeface="Tahoma"/>
                <a:cs typeface="Tahoma"/>
              </a:rPr>
              <a:t>by </a:t>
            </a:r>
            <a:r>
              <a:rPr sz="2400" spc="-5" dirty="0">
                <a:latin typeface="Tahoma"/>
                <a:cs typeface="Tahoma"/>
              </a:rPr>
              <a:t>the </a:t>
            </a:r>
            <a:r>
              <a:rPr sz="2400" spc="-10" dirty="0">
                <a:latin typeface="Tahoma"/>
                <a:cs typeface="Tahoma"/>
              </a:rPr>
              <a:t>speaker </a:t>
            </a:r>
            <a:r>
              <a:rPr sz="2400" spc="-5" dirty="0">
                <a:latin typeface="Tahoma"/>
                <a:cs typeface="Tahoma"/>
              </a:rPr>
              <a:t>prior to the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event.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ahoma"/>
                <a:cs typeface="Tahoma"/>
              </a:rPr>
              <a:t>A </a:t>
            </a:r>
            <a:r>
              <a:rPr sz="2400" spc="-5" dirty="0">
                <a:latin typeface="Tahoma"/>
                <a:cs typeface="Tahoma"/>
              </a:rPr>
              <a:t>completed </a:t>
            </a:r>
            <a:r>
              <a:rPr sz="2400" dirty="0">
                <a:latin typeface="Tahoma"/>
                <a:cs typeface="Tahoma"/>
              </a:rPr>
              <a:t>and </a:t>
            </a:r>
            <a:r>
              <a:rPr sz="2400" spc="-5" dirty="0">
                <a:latin typeface="Tahoma"/>
                <a:cs typeface="Tahoma"/>
              </a:rPr>
              <a:t>signed </a:t>
            </a:r>
            <a:r>
              <a:rPr sz="2400" u="heavy" spc="-5" dirty="0">
                <a:uFill>
                  <a:solidFill>
                    <a:srgbClr val="6F89F7"/>
                  </a:solidFill>
                </a:uFill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W9 </a:t>
            </a:r>
            <a:r>
              <a:rPr sz="2400" u="heavy" spc="-10" dirty="0">
                <a:uFill>
                  <a:solidFill>
                    <a:srgbClr val="6F89F7"/>
                  </a:solidFill>
                </a:uFill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</a:t>
            </a:r>
            <a:r>
              <a:rPr sz="2400" spc="-10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400" spc="-5" dirty="0">
                <a:latin typeface="Tahoma"/>
                <a:cs typeface="Tahoma"/>
              </a:rPr>
              <a:t>may also be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required.</a:t>
            </a:r>
            <a:endParaRPr sz="2400" dirty="0">
              <a:latin typeface="Tahoma"/>
              <a:cs typeface="Tahoma"/>
            </a:endParaRPr>
          </a:p>
          <a:p>
            <a:pPr marL="12700" marR="17399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Tahoma"/>
                <a:cs typeface="Tahoma"/>
              </a:rPr>
              <a:t>A </a:t>
            </a:r>
            <a:r>
              <a:rPr lang="en-US" sz="2400" dirty="0">
                <a:latin typeface="Tahoma"/>
                <a:cs typeface="Tahoma"/>
              </a:rPr>
              <a:t>Ser</a:t>
            </a:r>
            <a:r>
              <a:rPr sz="2400" spc="-5" dirty="0">
                <a:latin typeface="Tahoma"/>
                <a:cs typeface="Tahoma"/>
              </a:rPr>
              <a:t>vices Voucher should be submitted </a:t>
            </a:r>
            <a:r>
              <a:rPr sz="2400" dirty="0">
                <a:latin typeface="Tahoma"/>
                <a:cs typeface="Tahoma"/>
              </a:rPr>
              <a:t>in </a:t>
            </a:r>
            <a:r>
              <a:rPr sz="2400" spc="-5" dirty="0">
                <a:latin typeface="Tahoma"/>
                <a:cs typeface="Tahoma"/>
              </a:rPr>
              <a:t>addition to the </a:t>
            </a:r>
            <a:r>
              <a:rPr sz="2400" spc="-10" dirty="0">
                <a:latin typeface="Tahoma"/>
                <a:cs typeface="Tahoma"/>
              </a:rPr>
              <a:t>contract </a:t>
            </a:r>
            <a:r>
              <a:rPr sz="2400" dirty="0">
                <a:latin typeface="Tahoma"/>
                <a:cs typeface="Tahoma"/>
              </a:rPr>
              <a:t>and </a:t>
            </a:r>
            <a:r>
              <a:rPr sz="2400" spc="-5" dirty="0">
                <a:latin typeface="Tahoma"/>
                <a:cs typeface="Tahoma"/>
              </a:rPr>
              <a:t>W9</a:t>
            </a:r>
            <a:r>
              <a:rPr sz="2400" spc="-4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form.</a:t>
            </a:r>
            <a:endParaRPr sz="2400" dirty="0">
              <a:latin typeface="Tahoma"/>
              <a:cs typeface="Tahoma"/>
            </a:endParaRPr>
          </a:p>
          <a:p>
            <a:pPr marL="12700" marR="709295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latin typeface="Tahoma"/>
                <a:cs typeface="Tahoma"/>
              </a:rPr>
              <a:t>Payment method will be </a:t>
            </a:r>
            <a:r>
              <a:rPr sz="2400" dirty="0">
                <a:latin typeface="Tahoma"/>
                <a:cs typeface="Tahoma"/>
              </a:rPr>
              <a:t>a </a:t>
            </a:r>
            <a:r>
              <a:rPr sz="2400" spc="-20" dirty="0">
                <a:latin typeface="Tahoma"/>
                <a:cs typeface="Tahoma"/>
              </a:rPr>
              <a:t>University-issued </a:t>
            </a:r>
            <a:r>
              <a:rPr sz="2400" spc="-5" dirty="0">
                <a:latin typeface="Tahoma"/>
                <a:cs typeface="Tahoma"/>
              </a:rPr>
              <a:t>check,  which can </a:t>
            </a:r>
            <a:r>
              <a:rPr sz="2400" spc="-10" dirty="0">
                <a:latin typeface="Tahoma"/>
                <a:cs typeface="Tahoma"/>
              </a:rPr>
              <a:t>take </a:t>
            </a:r>
            <a:r>
              <a:rPr sz="2400" spc="-5" dirty="0">
                <a:latin typeface="Tahoma"/>
                <a:cs typeface="Tahoma"/>
              </a:rPr>
              <a:t>2-3 weeks to process, so </a:t>
            </a:r>
            <a:r>
              <a:rPr sz="2400" dirty="0">
                <a:latin typeface="Tahoma"/>
                <a:cs typeface="Tahoma"/>
              </a:rPr>
              <a:t>plan  </a:t>
            </a:r>
            <a:r>
              <a:rPr sz="2400" spc="-25" dirty="0">
                <a:latin typeface="Tahoma"/>
                <a:cs typeface="Tahoma"/>
              </a:rPr>
              <a:t>accordingly.</a:t>
            </a:r>
            <a:endParaRPr lang="en-US" sz="2400" spc="-25" dirty="0">
              <a:latin typeface="Tahoma"/>
              <a:cs typeface="Tahoma"/>
            </a:endParaRPr>
          </a:p>
          <a:p>
            <a:pPr marL="1727200" marR="709295" lvl="3" indent="-342900">
              <a:spcBef>
                <a:spcPts val="580"/>
              </a:spcBef>
              <a:buFont typeface="Arial" panose="020B0604020202020204" pitchFamily="34" charset="0"/>
              <a:buChar char="•"/>
            </a:pPr>
            <a:r>
              <a:rPr lang="en-US" sz="2400" spc="-25" dirty="0">
                <a:latin typeface="Tahoma"/>
                <a:cs typeface="Tahoma"/>
              </a:rPr>
              <a:t>Note: See ‘Check/ACH Voucher’ for a payment to a business or organization on behalf of a speaker.</a:t>
            </a:r>
            <a:endParaRPr sz="2400" dirty="0">
              <a:latin typeface="Tahoma"/>
              <a:cs typeface="Tahom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96698"/>
            <a:ext cx="663321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Travel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01909" y="1384045"/>
            <a:ext cx="8030845" cy="45653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12494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spc="-5" dirty="0">
                <a:cs typeface="Tahoma"/>
              </a:rPr>
              <a:t>Engage</a:t>
            </a:r>
            <a:r>
              <a:rPr sz="2000" spc="-5" dirty="0">
                <a:cs typeface="Tahoma"/>
              </a:rPr>
              <a:t> </a:t>
            </a:r>
            <a:r>
              <a:rPr sz="2000" spc="-10" dirty="0">
                <a:cs typeface="Tahoma"/>
              </a:rPr>
              <a:t>approval</a:t>
            </a:r>
            <a:r>
              <a:rPr lang="en-US" sz="2000" spc="-10" dirty="0">
                <a:cs typeface="Tahoma"/>
              </a:rPr>
              <a:t> </a:t>
            </a:r>
            <a:r>
              <a:rPr sz="2000" spc="-10" dirty="0">
                <a:cs typeface="Tahoma"/>
              </a:rPr>
              <a:t>required </a:t>
            </a:r>
            <a:r>
              <a:rPr sz="2000" spc="-5" dirty="0">
                <a:cs typeface="Tahoma"/>
              </a:rPr>
              <a:t>each time </a:t>
            </a:r>
            <a:r>
              <a:rPr sz="2000" dirty="0">
                <a:cs typeface="Tahoma"/>
              </a:rPr>
              <a:t>a </a:t>
            </a:r>
            <a:r>
              <a:rPr sz="2000" spc="-5" dirty="0">
                <a:cs typeface="Tahoma"/>
              </a:rPr>
              <a:t>Student  Organization </a:t>
            </a:r>
            <a:r>
              <a:rPr sz="2000" spc="-10" dirty="0">
                <a:cs typeface="Tahoma"/>
              </a:rPr>
              <a:t>takes </a:t>
            </a:r>
            <a:r>
              <a:rPr sz="2000" dirty="0">
                <a:cs typeface="Tahoma"/>
              </a:rPr>
              <a:t>a </a:t>
            </a:r>
            <a:r>
              <a:rPr sz="2000" spc="-10" dirty="0">
                <a:cs typeface="Tahoma"/>
              </a:rPr>
              <a:t>trip, </a:t>
            </a:r>
            <a:r>
              <a:rPr sz="2000" b="1" u="heavy" spc="-5" dirty="0">
                <a:uFill>
                  <a:solidFill>
                    <a:srgbClr val="40458C"/>
                  </a:solidFill>
                </a:uFill>
                <a:cs typeface="Tahoma"/>
              </a:rPr>
              <a:t>before</a:t>
            </a:r>
            <a:r>
              <a:rPr sz="2000" b="1" spc="40" dirty="0">
                <a:cs typeface="Tahoma"/>
              </a:rPr>
              <a:t> </a:t>
            </a:r>
            <a:r>
              <a:rPr sz="2000" spc="-10" dirty="0">
                <a:cs typeface="Tahoma"/>
              </a:rPr>
              <a:t>traveling.</a:t>
            </a:r>
            <a:endParaRPr lang="en-US" sz="2000" spc="-10" dirty="0">
              <a:cs typeface="Tahoma"/>
            </a:endParaRPr>
          </a:p>
          <a:p>
            <a:pPr marL="355600" marR="912494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spc="-10" dirty="0">
                <a:cs typeface="Tahoma"/>
              </a:rPr>
              <a:t>Highly recommended that student organizations reserve their hotel accommodations with </a:t>
            </a:r>
            <a:r>
              <a:rPr lang="en-US" sz="2000" spc="-10" dirty="0">
                <a:cs typeface="Tahoma"/>
                <a:hlinkClick r:id="rId3"/>
              </a:rPr>
              <a:t>Lucid Travel</a:t>
            </a:r>
            <a:endParaRPr sz="2000" dirty="0">
              <a:cs typeface="Tahoma"/>
            </a:endParaRPr>
          </a:p>
          <a:p>
            <a:pPr marL="355600" marR="180975" indent="-342900" algn="just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r>
              <a:rPr lang="en-US" sz="2000" spc="-5" dirty="0">
                <a:cs typeface="Tahoma"/>
              </a:rPr>
              <a:t>Hotel reservations must be made </a:t>
            </a:r>
            <a:r>
              <a:rPr lang="en-US" sz="2000" dirty="0">
                <a:cs typeface="Tahoma"/>
              </a:rPr>
              <a:t>by a </a:t>
            </a:r>
            <a:r>
              <a:rPr lang="en-US" sz="2000" spc="-5" dirty="0">
                <a:cs typeface="Tahoma"/>
              </a:rPr>
              <a:t>student. SOBO can then contact the hotel </a:t>
            </a:r>
            <a:r>
              <a:rPr lang="en-US" sz="2000" dirty="0">
                <a:cs typeface="Tahoma"/>
              </a:rPr>
              <a:t>and </a:t>
            </a:r>
            <a:r>
              <a:rPr lang="en-US" sz="2000" spc="-10" dirty="0">
                <a:cs typeface="Tahoma"/>
              </a:rPr>
              <a:t>reference </a:t>
            </a:r>
            <a:r>
              <a:rPr lang="en-US" sz="2000" dirty="0">
                <a:cs typeface="Tahoma"/>
              </a:rPr>
              <a:t>a </a:t>
            </a:r>
            <a:r>
              <a:rPr lang="en-US" sz="2000" spc="-10" dirty="0">
                <a:cs typeface="Tahoma"/>
              </a:rPr>
              <a:t>reservation </a:t>
            </a:r>
            <a:r>
              <a:rPr lang="en-US" sz="2000" spc="-5" dirty="0">
                <a:cs typeface="Tahoma"/>
              </a:rPr>
              <a:t>number to put </a:t>
            </a:r>
            <a:r>
              <a:rPr lang="en-US" sz="2000" dirty="0">
                <a:cs typeface="Tahoma"/>
              </a:rPr>
              <a:t>a </a:t>
            </a:r>
            <a:r>
              <a:rPr lang="en-US" sz="2000" spc="-5" dirty="0">
                <a:cs typeface="Tahoma"/>
              </a:rPr>
              <a:t>P-Card </a:t>
            </a:r>
            <a:r>
              <a:rPr lang="en-US" sz="2000" dirty="0">
                <a:cs typeface="Tahoma"/>
              </a:rPr>
              <a:t>on </a:t>
            </a:r>
            <a:r>
              <a:rPr lang="en-US" sz="2000" spc="-5" dirty="0">
                <a:cs typeface="Tahoma"/>
              </a:rPr>
              <a:t>file </a:t>
            </a:r>
            <a:r>
              <a:rPr lang="en-US" sz="2000" spc="-10" dirty="0">
                <a:cs typeface="Tahoma"/>
              </a:rPr>
              <a:t>for</a:t>
            </a:r>
            <a:r>
              <a:rPr lang="en-US" sz="2000" spc="-55" dirty="0">
                <a:cs typeface="Tahoma"/>
              </a:rPr>
              <a:t> </a:t>
            </a:r>
            <a:r>
              <a:rPr lang="en-US" sz="2000" spc="-5" dirty="0">
                <a:cs typeface="Tahoma"/>
              </a:rPr>
              <a:t>payment. Hotel receipts need to be picked up at the front desk during checkout and submitted to SOBO upon the students’ return to campus.</a:t>
            </a:r>
            <a:endParaRPr lang="en-US" sz="2000" dirty="0">
              <a:cs typeface="Tahoma"/>
            </a:endParaRPr>
          </a:p>
          <a:p>
            <a:pPr marL="355600" marR="805180" indent="-342900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r>
              <a:rPr sz="2000" spc="-5" dirty="0">
                <a:cs typeface="Tahoma"/>
              </a:rPr>
              <a:t>Conference registration </a:t>
            </a:r>
            <a:r>
              <a:rPr sz="2000" dirty="0">
                <a:cs typeface="Tahoma"/>
              </a:rPr>
              <a:t>and </a:t>
            </a:r>
            <a:r>
              <a:rPr sz="2000" spc="-5" dirty="0">
                <a:cs typeface="Tahoma"/>
              </a:rPr>
              <a:t>airfare can be </a:t>
            </a:r>
            <a:r>
              <a:rPr sz="2000" dirty="0">
                <a:cs typeface="Tahoma"/>
              </a:rPr>
              <a:t>paid in </a:t>
            </a:r>
            <a:r>
              <a:rPr sz="2000" spc="-10" dirty="0">
                <a:cs typeface="Tahoma"/>
              </a:rPr>
              <a:t>advance </a:t>
            </a:r>
            <a:r>
              <a:rPr sz="2000" dirty="0">
                <a:cs typeface="Tahoma"/>
              </a:rPr>
              <a:t>by </a:t>
            </a:r>
            <a:r>
              <a:rPr sz="2000" spc="-5" dirty="0">
                <a:cs typeface="Tahoma"/>
              </a:rPr>
              <a:t>submitting </a:t>
            </a:r>
            <a:r>
              <a:rPr sz="2000" dirty="0">
                <a:cs typeface="Tahoma"/>
              </a:rPr>
              <a:t>a </a:t>
            </a:r>
            <a:r>
              <a:rPr sz="2000" spc="-5" dirty="0">
                <a:cs typeface="Tahoma"/>
              </a:rPr>
              <a:t>P-Card</a:t>
            </a:r>
            <a:r>
              <a:rPr sz="2000" spc="-25" dirty="0">
                <a:cs typeface="Tahoma"/>
              </a:rPr>
              <a:t> </a:t>
            </a:r>
            <a:r>
              <a:rPr sz="2000" spc="-5" dirty="0">
                <a:cs typeface="Tahoma"/>
              </a:rPr>
              <a:t>request.</a:t>
            </a:r>
            <a:endParaRPr sz="2000" dirty="0">
              <a:cs typeface="Tahoma"/>
            </a:endParaRPr>
          </a:p>
          <a:p>
            <a:pPr marL="355600" marR="5080" indent="-342900">
              <a:spcBef>
                <a:spcPts val="575"/>
              </a:spcBef>
              <a:buFont typeface="Arial" panose="020B0604020202020204" pitchFamily="34" charset="0"/>
              <a:buChar char="•"/>
            </a:pPr>
            <a:r>
              <a:rPr sz="2000" spc="-5" dirty="0">
                <a:cs typeface="Tahoma"/>
              </a:rPr>
              <a:t>Other travel expenses can be reimbursed after </a:t>
            </a:r>
            <a:r>
              <a:rPr sz="2000" dirty="0">
                <a:cs typeface="Tahoma"/>
              </a:rPr>
              <a:t>a </a:t>
            </a:r>
            <a:r>
              <a:rPr sz="2000" spc="-5" dirty="0">
                <a:cs typeface="Tahoma"/>
              </a:rPr>
              <a:t>trip </a:t>
            </a:r>
            <a:r>
              <a:rPr sz="2000" dirty="0">
                <a:cs typeface="Tahoma"/>
              </a:rPr>
              <a:t>by </a:t>
            </a:r>
            <a:r>
              <a:rPr sz="2000" spc="-5" dirty="0">
                <a:cs typeface="Tahoma"/>
              </a:rPr>
              <a:t>submitting original, itemized receipts with proof of  payment </a:t>
            </a:r>
            <a:r>
              <a:rPr sz="2000" dirty="0">
                <a:cs typeface="Tahoma"/>
              </a:rPr>
              <a:t>and a </a:t>
            </a:r>
            <a:r>
              <a:rPr sz="2000" spc="-55" dirty="0">
                <a:cs typeface="Tahoma"/>
              </a:rPr>
              <a:t>Travel </a:t>
            </a:r>
            <a:r>
              <a:rPr sz="2000" spc="-5" dirty="0">
                <a:cs typeface="Tahoma"/>
              </a:rPr>
              <a:t>Expense</a:t>
            </a:r>
            <a:r>
              <a:rPr sz="2000" spc="25" dirty="0">
                <a:cs typeface="Tahoma"/>
              </a:rPr>
              <a:t> </a:t>
            </a:r>
            <a:r>
              <a:rPr sz="2000" spc="-60" dirty="0">
                <a:cs typeface="Tahoma"/>
              </a:rPr>
              <a:t>Voucher.</a:t>
            </a:r>
            <a:endParaRPr sz="2000" dirty="0">
              <a:cs typeface="Tahom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21412"/>
            <a:ext cx="610044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University Vehicle</a:t>
            </a:r>
            <a:r>
              <a:rPr spc="-90" dirty="0"/>
              <a:t> </a:t>
            </a:r>
            <a:r>
              <a:rPr dirty="0"/>
              <a:t>Rental</a:t>
            </a:r>
          </a:p>
        </p:txBody>
      </p:sp>
      <p:sp>
        <p:nvSpPr>
          <p:cNvPr id="3" name="object 3"/>
          <p:cNvSpPr/>
          <p:nvPr/>
        </p:nvSpPr>
        <p:spPr>
          <a:xfrm>
            <a:off x="687000" y="1514087"/>
            <a:ext cx="228599" cy="234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7000" y="1952999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6999" y="2919726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6999" y="4121150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6999" y="4876454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73150" y="1364591"/>
            <a:ext cx="7579995" cy="452008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en-US" sz="2200" spc="-5" dirty="0">
                <a:latin typeface="Tahoma"/>
                <a:cs typeface="Tahoma"/>
              </a:rPr>
              <a:t>Engage travel</a:t>
            </a:r>
            <a:r>
              <a:rPr sz="2200" spc="-5" dirty="0">
                <a:latin typeface="Tahoma"/>
                <a:cs typeface="Tahoma"/>
              </a:rPr>
              <a:t> </a:t>
            </a:r>
            <a:r>
              <a:rPr sz="2200" spc="-10" dirty="0">
                <a:latin typeface="Tahoma"/>
                <a:cs typeface="Tahoma"/>
              </a:rPr>
              <a:t>approval form</a:t>
            </a:r>
            <a:r>
              <a:rPr sz="2200" spc="-30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required.</a:t>
            </a:r>
            <a:endParaRPr sz="2200" dirty="0">
              <a:latin typeface="Tahoma"/>
              <a:cs typeface="Tahoma"/>
            </a:endParaRPr>
          </a:p>
          <a:p>
            <a:pPr marL="12700" marR="290830">
              <a:lnSpc>
                <a:spcPct val="100000"/>
              </a:lnSpc>
              <a:spcBef>
                <a:spcPts val="575"/>
              </a:spcBef>
            </a:pPr>
            <a:r>
              <a:rPr sz="2200" spc="-5" dirty="0">
                <a:latin typeface="Tahoma"/>
                <a:cs typeface="Tahoma"/>
              </a:rPr>
              <a:t>Student Organizations </a:t>
            </a:r>
            <a:r>
              <a:rPr sz="2200" dirty="0">
                <a:latin typeface="Tahoma"/>
                <a:cs typeface="Tahoma"/>
              </a:rPr>
              <a:t>may </a:t>
            </a:r>
            <a:r>
              <a:rPr sz="2200" spc="-5" dirty="0">
                <a:latin typeface="Tahoma"/>
                <a:cs typeface="Tahoma"/>
              </a:rPr>
              <a:t>use University vehicles for  transportation to </a:t>
            </a:r>
            <a:r>
              <a:rPr sz="2200" dirty="0">
                <a:latin typeface="Tahoma"/>
                <a:cs typeface="Tahoma"/>
              </a:rPr>
              <a:t>and </a:t>
            </a:r>
            <a:r>
              <a:rPr sz="2200" spc="-10" dirty="0">
                <a:latin typeface="Tahoma"/>
                <a:cs typeface="Tahoma"/>
              </a:rPr>
              <a:t>from </a:t>
            </a:r>
            <a:r>
              <a:rPr sz="2200" dirty="0">
                <a:latin typeface="Tahoma"/>
                <a:cs typeface="Tahoma"/>
              </a:rPr>
              <a:t>a </a:t>
            </a:r>
            <a:r>
              <a:rPr sz="2200" spc="-5" dirty="0">
                <a:latin typeface="Tahoma"/>
                <a:cs typeface="Tahoma"/>
              </a:rPr>
              <a:t>national or regional  </a:t>
            </a:r>
            <a:r>
              <a:rPr sz="2200" spc="-10" dirty="0">
                <a:latin typeface="Tahoma"/>
                <a:cs typeface="Tahoma"/>
              </a:rPr>
              <a:t>conference </a:t>
            </a:r>
            <a:r>
              <a:rPr sz="2200" spc="-5" dirty="0">
                <a:latin typeface="Tahoma"/>
                <a:cs typeface="Tahoma"/>
              </a:rPr>
              <a:t>or official sport club competition</a:t>
            </a:r>
            <a:r>
              <a:rPr sz="2200" spc="-25" dirty="0">
                <a:latin typeface="Tahoma"/>
                <a:cs typeface="Tahoma"/>
              </a:rPr>
              <a:t> </a:t>
            </a:r>
            <a:r>
              <a:rPr sz="2200" spc="-45" dirty="0">
                <a:latin typeface="Tahoma"/>
                <a:cs typeface="Tahoma"/>
              </a:rPr>
              <a:t>only.</a:t>
            </a:r>
            <a:endParaRPr sz="2200" dirty="0">
              <a:latin typeface="Tahoma"/>
              <a:cs typeface="Tahoma"/>
            </a:endParaRPr>
          </a:p>
          <a:p>
            <a:pPr marL="12700" marR="5080" algn="just">
              <a:lnSpc>
                <a:spcPct val="110000"/>
              </a:lnSpc>
              <a:spcBef>
                <a:spcPts val="290"/>
              </a:spcBef>
            </a:pPr>
            <a:r>
              <a:rPr sz="2200" spc="-5" dirty="0">
                <a:latin typeface="Tahoma"/>
                <a:cs typeface="Tahoma"/>
              </a:rPr>
              <a:t>Student drivers must complete </a:t>
            </a:r>
            <a:r>
              <a:rPr sz="2200" dirty="0">
                <a:latin typeface="Tahoma"/>
                <a:cs typeface="Tahoma"/>
              </a:rPr>
              <a:t>a </a:t>
            </a:r>
            <a:r>
              <a:rPr sz="2200" spc="-5" dirty="0">
                <a:latin typeface="Tahoma"/>
                <a:cs typeface="Tahoma"/>
              </a:rPr>
              <a:t>Driver </a:t>
            </a:r>
            <a:r>
              <a:rPr sz="2200" dirty="0">
                <a:latin typeface="Tahoma"/>
                <a:cs typeface="Tahoma"/>
              </a:rPr>
              <a:t>Training </a:t>
            </a:r>
            <a:r>
              <a:rPr sz="2200" spc="-5" dirty="0">
                <a:latin typeface="Tahoma"/>
                <a:cs typeface="Tahoma"/>
              </a:rPr>
              <a:t>course.  Student Organizations will be charged for driving record  eligibility checks of drivers with </a:t>
            </a:r>
            <a:r>
              <a:rPr sz="2200" spc="-15" dirty="0">
                <a:latin typeface="Tahoma"/>
                <a:cs typeface="Tahoma"/>
              </a:rPr>
              <a:t>out-of-state</a:t>
            </a:r>
            <a:r>
              <a:rPr sz="2200" spc="10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licenses.</a:t>
            </a:r>
            <a:endParaRPr sz="2200" dirty="0">
              <a:latin typeface="Tahoma"/>
              <a:cs typeface="Tahoma"/>
            </a:endParaRPr>
          </a:p>
          <a:p>
            <a:pPr marL="12700" marR="713740">
              <a:lnSpc>
                <a:spcPct val="100000"/>
              </a:lnSpc>
              <a:spcBef>
                <a:spcPts val="575"/>
              </a:spcBef>
            </a:pPr>
            <a:r>
              <a:rPr sz="2200" spc="-5" dirty="0">
                <a:latin typeface="Tahoma"/>
                <a:cs typeface="Tahoma"/>
              </a:rPr>
              <a:t>Each vehicle rented must have at least two eligible  drivers (more </a:t>
            </a:r>
            <a:r>
              <a:rPr sz="2200" spc="-10" dirty="0">
                <a:latin typeface="Tahoma"/>
                <a:cs typeface="Tahoma"/>
              </a:rPr>
              <a:t>for </a:t>
            </a:r>
            <a:r>
              <a:rPr sz="2200" spc="-5" dirty="0">
                <a:latin typeface="Tahoma"/>
                <a:cs typeface="Tahoma"/>
              </a:rPr>
              <a:t>longer</a:t>
            </a:r>
            <a:r>
              <a:rPr sz="2200" spc="-50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trips).</a:t>
            </a:r>
            <a:endParaRPr sz="2200" dirty="0">
              <a:latin typeface="Tahoma"/>
              <a:cs typeface="Tahoma"/>
            </a:endParaRPr>
          </a:p>
          <a:p>
            <a:pPr marL="12700" marR="66675">
              <a:lnSpc>
                <a:spcPct val="100000"/>
              </a:lnSpc>
              <a:spcBef>
                <a:spcPts val="575"/>
              </a:spcBef>
            </a:pPr>
            <a:r>
              <a:rPr sz="2200" spc="-5" dirty="0">
                <a:latin typeface="Tahoma"/>
                <a:cs typeface="Tahoma"/>
              </a:rPr>
              <a:t>Vehicles come with </a:t>
            </a:r>
            <a:r>
              <a:rPr sz="2200" dirty="0">
                <a:latin typeface="Tahoma"/>
                <a:cs typeface="Tahoma"/>
              </a:rPr>
              <a:t>a </a:t>
            </a:r>
            <a:r>
              <a:rPr sz="2200" spc="-5" dirty="0">
                <a:latin typeface="Tahoma"/>
                <a:cs typeface="Tahoma"/>
              </a:rPr>
              <a:t>gas card.  </a:t>
            </a:r>
            <a:r>
              <a:rPr sz="2200" spc="-5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Gas charged to the </a:t>
            </a:r>
            <a:r>
              <a:rPr sz="2200" spc="-10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card </a:t>
            </a:r>
            <a:r>
              <a:rPr sz="2200" spc="-5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 included </a:t>
            </a:r>
            <a:r>
              <a:rPr sz="2200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 </a:t>
            </a:r>
            <a:r>
              <a:rPr sz="2200" spc="-5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</a:t>
            </a:r>
            <a:r>
              <a:rPr sz="2200" u="heavy" spc="-5" dirty="0">
                <a:uFill>
                  <a:solidFill>
                    <a:srgbClr val="6F89F7"/>
                  </a:solidFill>
                </a:uFill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vehicle rental </a:t>
            </a:r>
            <a:r>
              <a:rPr sz="2200" u="heavy" spc="-10" dirty="0">
                <a:uFill>
                  <a:solidFill>
                    <a:srgbClr val="6F89F7"/>
                  </a:solidFill>
                </a:uFill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fee</a:t>
            </a:r>
            <a:r>
              <a:rPr sz="2200" spc="-10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200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(daily </a:t>
            </a:r>
            <a:r>
              <a:rPr sz="2200" spc="-15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rate </a:t>
            </a:r>
            <a:r>
              <a:rPr sz="2200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 </a:t>
            </a:r>
            <a:r>
              <a:rPr sz="2200" spc="-5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 mile </a:t>
            </a:r>
            <a:r>
              <a:rPr sz="2200" spc="-10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rate, varies </a:t>
            </a:r>
            <a:r>
              <a:rPr sz="2200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by</a:t>
            </a:r>
            <a:r>
              <a:rPr sz="2200" spc="0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200" spc="-5" dirty="0">
                <a:latin typeface="Tahoma"/>
                <a:cs typeface="Tahom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vehicle).</a:t>
            </a:r>
            <a:endParaRPr sz="2200" dirty="0">
              <a:latin typeface="Tahoma"/>
              <a:cs typeface="Tahom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82582"/>
            <a:ext cx="6557010" cy="567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Apparel</a:t>
            </a:r>
          </a:p>
        </p:txBody>
      </p:sp>
      <p:sp>
        <p:nvSpPr>
          <p:cNvPr id="3" name="object 3"/>
          <p:cNvSpPr/>
          <p:nvPr/>
        </p:nvSpPr>
        <p:spPr>
          <a:xfrm>
            <a:off x="719404" y="1701038"/>
            <a:ext cx="228599" cy="234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9404" y="4273550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49350" y="1630802"/>
            <a:ext cx="7498080" cy="39626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29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ahoma"/>
                <a:cs typeface="Tahoma"/>
              </a:rPr>
              <a:t>For merchandise/apparel using University of Iowa  </a:t>
            </a:r>
            <a:r>
              <a:rPr lang="en-US" sz="2000" spc="-5" dirty="0">
                <a:latin typeface="Tahoma"/>
                <a:cs typeface="Tahoma"/>
              </a:rPr>
              <a:t>t</a:t>
            </a:r>
            <a:r>
              <a:rPr sz="2000" spc="-5" dirty="0">
                <a:latin typeface="Tahoma"/>
                <a:cs typeface="Tahoma"/>
              </a:rPr>
              <a:t>rademarks or wordmarks, Student Organizations </a:t>
            </a:r>
            <a:r>
              <a:rPr sz="2000" spc="-15" dirty="0">
                <a:latin typeface="Tahoma"/>
                <a:cs typeface="Tahoma"/>
              </a:rPr>
              <a:t>are </a:t>
            </a:r>
            <a:r>
              <a:rPr sz="2000" spc="-10" dirty="0">
                <a:latin typeface="Tahoma"/>
                <a:cs typeface="Tahoma"/>
              </a:rPr>
              <a:t>required </a:t>
            </a:r>
            <a:r>
              <a:rPr sz="2000" spc="-5" dirty="0">
                <a:latin typeface="Tahoma"/>
                <a:cs typeface="Tahoma"/>
              </a:rPr>
              <a:t>to use </a:t>
            </a:r>
            <a:r>
              <a:rPr sz="2000" dirty="0">
                <a:latin typeface="Tahoma"/>
                <a:cs typeface="Tahoma"/>
              </a:rPr>
              <a:t>an </a:t>
            </a:r>
            <a:r>
              <a:rPr sz="2000" spc="-10" dirty="0">
                <a:latin typeface="Tahoma"/>
                <a:cs typeface="Tahoma"/>
              </a:rPr>
              <a:t>approved University</a:t>
            </a:r>
            <a:r>
              <a:rPr sz="2000" spc="25" dirty="0">
                <a:latin typeface="Tahoma"/>
                <a:cs typeface="Tahoma"/>
              </a:rPr>
              <a:t> </a:t>
            </a:r>
            <a:r>
              <a:rPr sz="2000" spc="-55" dirty="0">
                <a:latin typeface="Tahoma"/>
                <a:cs typeface="Tahoma"/>
              </a:rPr>
              <a:t>vendor.</a:t>
            </a:r>
            <a:endParaRPr sz="2000" dirty="0">
              <a:latin typeface="Tahoma"/>
              <a:cs typeface="Tahoma"/>
            </a:endParaRPr>
          </a:p>
          <a:p>
            <a:pPr marL="12700" marR="307340">
              <a:lnSpc>
                <a:spcPct val="100000"/>
              </a:lnSpc>
            </a:pPr>
            <a:r>
              <a:rPr sz="2000" spc="-10" dirty="0">
                <a:latin typeface="Tahoma"/>
                <a:cs typeface="Tahoma"/>
              </a:rPr>
              <a:t>Approved </a:t>
            </a:r>
            <a:r>
              <a:rPr sz="2000" spc="-5" dirty="0">
                <a:latin typeface="Tahoma"/>
                <a:cs typeface="Tahoma"/>
              </a:rPr>
              <a:t>vendors </a:t>
            </a:r>
            <a:r>
              <a:rPr sz="2000" spc="-10" dirty="0">
                <a:latin typeface="Tahoma"/>
                <a:cs typeface="Tahoma"/>
              </a:rPr>
              <a:t>are guaranteed </a:t>
            </a:r>
            <a:r>
              <a:rPr sz="2000" spc="-5" dirty="0">
                <a:latin typeface="Tahoma"/>
                <a:cs typeface="Tahoma"/>
              </a:rPr>
              <a:t>to comply with the </a:t>
            </a:r>
            <a:r>
              <a:rPr sz="2000" spc="-10" dirty="0">
                <a:latin typeface="Tahoma"/>
                <a:cs typeface="Tahoma"/>
              </a:rPr>
              <a:t>University </a:t>
            </a:r>
            <a:r>
              <a:rPr sz="2000" spc="-5" dirty="0">
                <a:latin typeface="Tahoma"/>
                <a:cs typeface="Tahoma"/>
              </a:rPr>
              <a:t>of </a:t>
            </a:r>
            <a:r>
              <a:rPr sz="2000" spc="-25" dirty="0">
                <a:latin typeface="Tahoma"/>
                <a:cs typeface="Tahoma"/>
              </a:rPr>
              <a:t>Iowa’s </a:t>
            </a:r>
            <a:r>
              <a:rPr sz="2000" spc="-5" dirty="0">
                <a:latin typeface="Tahoma"/>
                <a:cs typeface="Tahoma"/>
              </a:rPr>
              <a:t>Code of</a:t>
            </a:r>
            <a:r>
              <a:rPr sz="2000" spc="3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Conduct.</a:t>
            </a:r>
            <a:endParaRPr sz="2000" dirty="0">
              <a:latin typeface="Tahoma"/>
              <a:cs typeface="Tahoma"/>
            </a:endParaRPr>
          </a:p>
          <a:p>
            <a:pPr marL="412750" marR="815975" indent="-285750">
              <a:lnSpc>
                <a:spcPct val="100000"/>
              </a:lnSpc>
              <a:spcBef>
                <a:spcPts val="480"/>
              </a:spcBef>
              <a:buSzPct val="60000"/>
              <a:buFont typeface="Wingdings"/>
              <a:buChar char=""/>
              <a:tabLst>
                <a:tab pos="414020" algn="l"/>
              </a:tabLst>
            </a:pPr>
            <a:r>
              <a:rPr lang="en-US" sz="2000" spc="-5" dirty="0">
                <a:latin typeface="Tahoma"/>
                <a:cs typeface="Tahoma"/>
              </a:rPr>
              <a:t>Must use a licensed vendor located at </a:t>
            </a:r>
            <a:r>
              <a:rPr lang="en-US" sz="2000" spc="-5" dirty="0">
                <a:latin typeface="Tahoma"/>
                <a:cs typeface="Tahoma"/>
                <a:hlinkClick r:id="rId4"/>
              </a:rPr>
              <a:t>https://licensing.uiowa.edu/current-list-licensees</a:t>
            </a:r>
            <a:endParaRPr lang="en-US" sz="2000" spc="-5" dirty="0">
              <a:latin typeface="Tahoma"/>
              <a:cs typeface="Tahoma"/>
            </a:endParaRPr>
          </a:p>
          <a:p>
            <a:pPr marL="127000" marR="815975">
              <a:lnSpc>
                <a:spcPct val="100000"/>
              </a:lnSpc>
              <a:spcBef>
                <a:spcPts val="480"/>
              </a:spcBef>
              <a:buSzPct val="60000"/>
              <a:tabLst>
                <a:tab pos="414020" algn="l"/>
              </a:tabLst>
            </a:pPr>
            <a:r>
              <a:rPr sz="2000" spc="-5" dirty="0">
                <a:latin typeface="Tahoma"/>
                <a:cs typeface="Tahoma"/>
              </a:rPr>
              <a:t>For each purchase, </a:t>
            </a:r>
            <a:r>
              <a:rPr sz="2000" spc="-10" dirty="0">
                <a:latin typeface="Tahoma"/>
                <a:cs typeface="Tahoma"/>
              </a:rPr>
              <a:t>before </a:t>
            </a:r>
            <a:r>
              <a:rPr sz="2000" spc="-5" dirty="0">
                <a:latin typeface="Tahoma"/>
                <a:cs typeface="Tahoma"/>
              </a:rPr>
              <a:t>placing </a:t>
            </a:r>
            <a:r>
              <a:rPr sz="2000" dirty="0">
                <a:latin typeface="Tahoma"/>
                <a:cs typeface="Tahoma"/>
              </a:rPr>
              <a:t>an </a:t>
            </a:r>
            <a:r>
              <a:rPr sz="2000" spc="-60" dirty="0">
                <a:latin typeface="Tahoma"/>
                <a:cs typeface="Tahoma"/>
              </a:rPr>
              <a:t>order, </a:t>
            </a:r>
            <a:r>
              <a:rPr sz="2000" spc="-5" dirty="0">
                <a:latin typeface="Tahoma"/>
                <a:cs typeface="Tahoma"/>
              </a:rPr>
              <a:t>Student  Organizations must submit the design</a:t>
            </a:r>
            <a:r>
              <a:rPr sz="2000" spc="-4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and:</a:t>
            </a:r>
          </a:p>
          <a:p>
            <a:pPr marL="413384" marR="5080" indent="-286385">
              <a:lnSpc>
                <a:spcPct val="100000"/>
              </a:lnSpc>
              <a:spcBef>
                <a:spcPts val="484"/>
              </a:spcBef>
              <a:buSzPct val="60000"/>
              <a:buFont typeface="Wingdings"/>
              <a:buChar char=""/>
              <a:tabLst>
                <a:tab pos="414020" algn="l"/>
              </a:tabLst>
            </a:pPr>
            <a:r>
              <a:rPr sz="2000" spc="-25" dirty="0">
                <a:latin typeface="Tahoma"/>
                <a:cs typeface="Tahom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Trademark </a:t>
            </a:r>
            <a:r>
              <a:rPr sz="2000" spc="-5" dirty="0">
                <a:latin typeface="Tahoma"/>
                <a:cs typeface="Tahom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Licensing Application </a:t>
            </a:r>
            <a:r>
              <a:rPr sz="2000" spc="-10" dirty="0">
                <a:latin typeface="Tahoma"/>
                <a:cs typeface="Tahoma"/>
              </a:rPr>
              <a:t>for approval from </a:t>
            </a:r>
            <a:r>
              <a:rPr sz="2000" dirty="0">
                <a:latin typeface="Tahoma"/>
                <a:cs typeface="Tahoma"/>
              </a:rPr>
              <a:t>UI </a:t>
            </a:r>
            <a:r>
              <a:rPr sz="2000" spc="-5" dirty="0">
                <a:latin typeface="Tahoma"/>
                <a:cs typeface="Tahoma"/>
              </a:rPr>
              <a:t>Licensing  if using University </a:t>
            </a:r>
            <a:r>
              <a:rPr sz="2000" dirty="0">
                <a:latin typeface="Tahoma"/>
                <a:cs typeface="Tahoma"/>
              </a:rPr>
              <a:t>of </a:t>
            </a:r>
            <a:r>
              <a:rPr sz="2000" spc="-10" dirty="0">
                <a:latin typeface="Tahoma"/>
                <a:cs typeface="Tahoma"/>
              </a:rPr>
              <a:t>Iowa </a:t>
            </a:r>
            <a:r>
              <a:rPr sz="2000" spc="-5" dirty="0">
                <a:latin typeface="Tahoma"/>
                <a:cs typeface="Tahoma"/>
              </a:rPr>
              <a:t>trademarks </a:t>
            </a:r>
            <a:r>
              <a:rPr sz="2000" dirty="0">
                <a:latin typeface="Tahoma"/>
                <a:cs typeface="Tahoma"/>
              </a:rPr>
              <a:t>or</a:t>
            </a:r>
            <a:r>
              <a:rPr sz="2000" spc="-2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wordmarks.</a:t>
            </a:r>
            <a:endParaRPr sz="2000" dirty="0">
              <a:latin typeface="Tahoma"/>
              <a:cs typeface="Tahoma"/>
            </a:endParaRPr>
          </a:p>
          <a:p>
            <a:pPr marL="412750" indent="-285750">
              <a:lnSpc>
                <a:spcPct val="100000"/>
              </a:lnSpc>
              <a:spcBef>
                <a:spcPts val="480"/>
              </a:spcBef>
              <a:buSzPct val="60000"/>
              <a:buFont typeface="Wingdings"/>
              <a:buChar char=""/>
              <a:tabLst>
                <a:tab pos="414020" algn="l"/>
              </a:tabLst>
            </a:pPr>
            <a:r>
              <a:rPr sz="2000" spc="-5" dirty="0">
                <a:latin typeface="Tahoma"/>
                <a:cs typeface="Tahoma"/>
              </a:rPr>
              <a:t>Proof </a:t>
            </a:r>
            <a:r>
              <a:rPr sz="2000" dirty="0">
                <a:latin typeface="Tahoma"/>
                <a:cs typeface="Tahoma"/>
              </a:rPr>
              <a:t>of </a:t>
            </a:r>
            <a:r>
              <a:rPr sz="2000" spc="-5" dirty="0">
                <a:latin typeface="Tahoma"/>
                <a:cs typeface="Tahoma"/>
              </a:rPr>
              <a:t>permission </a:t>
            </a:r>
            <a:r>
              <a:rPr sz="2000" dirty="0">
                <a:latin typeface="Tahoma"/>
                <a:cs typeface="Tahoma"/>
              </a:rPr>
              <a:t>to </a:t>
            </a:r>
            <a:r>
              <a:rPr sz="2000" spc="-5" dirty="0">
                <a:latin typeface="Tahoma"/>
                <a:cs typeface="Tahoma"/>
              </a:rPr>
              <a:t>use </a:t>
            </a:r>
            <a:r>
              <a:rPr sz="2000" dirty="0">
                <a:latin typeface="Tahoma"/>
                <a:cs typeface="Tahoma"/>
              </a:rPr>
              <a:t>other </a:t>
            </a:r>
            <a:r>
              <a:rPr sz="2000" spc="-5" dirty="0">
                <a:latin typeface="Tahoma"/>
                <a:cs typeface="Tahoma"/>
              </a:rPr>
              <a:t>copyrighted</a:t>
            </a:r>
            <a:r>
              <a:rPr sz="2000" spc="-65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trademarks.</a:t>
            </a:r>
            <a:endParaRPr sz="2000" dirty="0">
              <a:latin typeface="Tahoma"/>
              <a:cs typeface="Tahom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21412"/>
            <a:ext cx="499808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Amazon </a:t>
            </a:r>
            <a:r>
              <a:rPr spc="-5" dirty="0"/>
              <a:t>Order</a:t>
            </a:r>
            <a:r>
              <a:rPr spc="-120" dirty="0"/>
              <a:t> </a:t>
            </a:r>
            <a:r>
              <a:rPr spc="-5" dirty="0"/>
              <a:t>Form</a:t>
            </a:r>
          </a:p>
        </p:txBody>
      </p:sp>
      <p:sp>
        <p:nvSpPr>
          <p:cNvPr id="3" name="object 3"/>
          <p:cNvSpPr/>
          <p:nvPr/>
        </p:nvSpPr>
        <p:spPr>
          <a:xfrm>
            <a:off x="701039" y="1868423"/>
            <a:ext cx="228599" cy="234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38" y="2623783"/>
            <a:ext cx="228599" cy="234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7995" y="3704811"/>
            <a:ext cx="228599" cy="234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31239" y="1710944"/>
            <a:ext cx="7498080" cy="3377207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en-US" sz="2200" dirty="0">
                <a:latin typeface="Tahoma"/>
                <a:cs typeface="Tahoma"/>
              </a:rPr>
              <a:t>Amazon orders cannot be placed using a SOBO P-card, must use Amazon Order Form.</a:t>
            </a: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en-US" sz="2200" dirty="0">
                <a:latin typeface="Tahoma"/>
                <a:cs typeface="Tahoma"/>
              </a:rPr>
              <a:t>A member could potentially place an Amazon order with their personal account and credit card, have it shipped to Campus, and then be reimbursed by their organization.</a:t>
            </a:r>
            <a:endParaRPr sz="2200" dirty="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75"/>
              </a:spcBef>
            </a:pPr>
            <a:r>
              <a:rPr sz="2200" spc="-5" dirty="0">
                <a:latin typeface="Tahoma"/>
                <a:cs typeface="Tahoma"/>
              </a:rPr>
              <a:t>The University has </a:t>
            </a:r>
            <a:r>
              <a:rPr sz="2200" dirty="0">
                <a:latin typeface="Tahoma"/>
                <a:cs typeface="Tahoma"/>
              </a:rPr>
              <a:t>an Amazon Business account for tax free orders and free 2</a:t>
            </a:r>
            <a:r>
              <a:rPr lang="en-US" sz="2200" dirty="0">
                <a:latin typeface="Tahoma"/>
                <a:cs typeface="Tahoma"/>
              </a:rPr>
              <a:t>-</a:t>
            </a:r>
            <a:r>
              <a:rPr sz="2200" dirty="0">
                <a:latin typeface="Tahoma"/>
                <a:cs typeface="Tahoma"/>
              </a:rPr>
              <a:t>day shipping for "Prime"</a:t>
            </a:r>
            <a:r>
              <a:rPr sz="2200" spc="-70" dirty="0">
                <a:latin typeface="Tahoma"/>
                <a:cs typeface="Tahoma"/>
              </a:rPr>
              <a:t> </a:t>
            </a:r>
            <a:r>
              <a:rPr sz="2200" dirty="0">
                <a:latin typeface="Tahoma"/>
                <a:cs typeface="Tahoma"/>
              </a:rPr>
              <a:t>items.</a:t>
            </a:r>
          </a:p>
          <a:p>
            <a:pPr marL="12700" marR="67945">
              <a:lnSpc>
                <a:spcPct val="100000"/>
              </a:lnSpc>
              <a:spcBef>
                <a:spcPts val="575"/>
              </a:spcBef>
            </a:pPr>
            <a:r>
              <a:rPr sz="2200" dirty="0">
                <a:latin typeface="Tahoma"/>
                <a:cs typeface="Tahoma"/>
              </a:rPr>
              <a:t>Ensure you list item number and exact wording of</a:t>
            </a:r>
            <a:r>
              <a:rPr sz="2200" spc="-185" dirty="0">
                <a:latin typeface="Tahoma"/>
                <a:cs typeface="Tahoma"/>
              </a:rPr>
              <a:t> </a:t>
            </a:r>
            <a:r>
              <a:rPr sz="2200" dirty="0">
                <a:latin typeface="Tahoma"/>
                <a:cs typeface="Tahoma"/>
              </a:rPr>
              <a:t>item  description</a:t>
            </a:r>
            <a:r>
              <a:rPr lang="en-US" sz="2200" dirty="0">
                <a:latin typeface="Tahoma"/>
                <a:cs typeface="Tahoma"/>
              </a:rPr>
              <a:t> on form.</a:t>
            </a:r>
            <a:endParaRPr sz="2200" dirty="0">
              <a:latin typeface="Tahoma"/>
              <a:cs typeface="Tahoma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0800BAEB-5B8C-4A2B-AC57-0505E2AF20AE}"/>
              </a:ext>
            </a:extLst>
          </p:cNvPr>
          <p:cNvSpPr/>
          <p:nvPr/>
        </p:nvSpPr>
        <p:spPr>
          <a:xfrm>
            <a:off x="707995" y="4396407"/>
            <a:ext cx="228599" cy="234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92713" y="2016836"/>
            <a:ext cx="6053455" cy="1368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Calibri"/>
                <a:cs typeface="Calibri"/>
              </a:rPr>
              <a:t>Offices that </a:t>
            </a:r>
            <a:r>
              <a:rPr sz="4400" spc="-45" dirty="0">
                <a:latin typeface="Calibri"/>
                <a:cs typeface="Calibri"/>
              </a:rPr>
              <a:t>Work </a:t>
            </a:r>
            <a:r>
              <a:rPr sz="4400" dirty="0">
                <a:latin typeface="Calibri"/>
                <a:cs typeface="Calibri"/>
              </a:rPr>
              <a:t>with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ALL</a:t>
            </a:r>
            <a:endParaRPr sz="4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4400" spc="-5" dirty="0">
                <a:latin typeface="Calibri"/>
                <a:cs typeface="Calibri"/>
              </a:rPr>
              <a:t>Student</a:t>
            </a:r>
            <a:r>
              <a:rPr sz="4400" spc="-45" dirty="0">
                <a:latin typeface="Calibri"/>
                <a:cs typeface="Calibri"/>
              </a:rPr>
              <a:t> </a:t>
            </a:r>
            <a:r>
              <a:rPr sz="4400" spc="-20" dirty="0">
                <a:latin typeface="Calibri"/>
                <a:cs typeface="Calibri"/>
              </a:rPr>
              <a:t>Organizations</a:t>
            </a:r>
            <a:endParaRPr sz="440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Leadership, Service &amp; Civic Engagement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173" y="1454150"/>
            <a:ext cx="7897654" cy="4182101"/>
          </a:xfrm>
        </p:spPr>
        <p:txBody>
          <a:bodyPr>
            <a:normAutofit fontScale="8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</a:rPr>
              <a:t>Oversees all registered student organizations.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</a:rPr>
              <a:t>Supports President’s Leadership Class, Introduction to Leadership, Leadership Development Funds, and Hawkeye Leadership Awards.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</a:rPr>
              <a:t>Serves as a liaison between community partners and students to assist Hawkeyes find service opportunities on campus and in the community.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</a:rPr>
              <a:t>Encourage students to be civic-minded leaders through </a:t>
            </a: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  <a:hlinkClick r:id="rId2"/>
              </a:rPr>
              <a:t>civic engagement initiatives</a:t>
            </a: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</a:rPr>
              <a:t> on campus.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</a:rPr>
              <a:t>Final approver of most Engage event submissions.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</a:rPr>
              <a:t>Website: </a:t>
            </a: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  <a:hlinkClick r:id="rId3"/>
              </a:rPr>
              <a:t>https://imu.uiowa.edu/student-involvement/leadership-service-and-civic-engagement</a:t>
            </a:r>
            <a:endParaRPr lang="en-US" sz="2403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</a:rPr>
              <a:t>E-mail: </a:t>
            </a: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  <a:hlinkClick r:id="rId4"/>
              </a:rPr>
              <a:t>dsl-leadandserve@uiowa.edu</a:t>
            </a: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</a:rPr>
              <a:t>Office: G010 Iowa Memorial Union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3" dirty="0">
                <a:solidFill>
                  <a:srgbClr val="201F1E"/>
                </a:solidFill>
                <a:latin typeface="Calibri" panose="020F0502020204030204" pitchFamily="34" charset="0"/>
              </a:rPr>
              <a:t>Phone: (319) 335-3059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A9292-CE58-5E47-83D1-5411D8029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Division of Student Life</a:t>
            </a:r>
          </a:p>
        </p:txBody>
      </p:sp>
    </p:spTree>
    <p:extLst>
      <p:ext uri="{BB962C8B-B14F-4D97-AF65-F5344CB8AC3E}">
        <p14:creationId xmlns:p14="http://schemas.microsoft.com/office/powerpoint/2010/main" val="3742402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D3825D0-677B-4245-A411-03E055D0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Fraternity &amp; Sorority Life Programs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03FE1F19-7AB9-134B-973C-FC245D940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23" y="1832928"/>
            <a:ext cx="7897654" cy="418210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3" dirty="0">
                <a:solidFill>
                  <a:srgbClr val="201F1E"/>
                </a:solidFill>
                <a:latin typeface="Calibri" panose="020F0502020204030204" pitchFamily="34" charset="0"/>
              </a:rPr>
              <a:t>Advises Interfraternity Council, Multicultural Greek Council, National Pan-Hellenic Council, Panhellenic Council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3" dirty="0">
                <a:solidFill>
                  <a:srgbClr val="201F1E"/>
                </a:solidFill>
                <a:latin typeface="Calibri" panose="020F0502020204030204" pitchFamily="34" charset="0"/>
              </a:rPr>
              <a:t>Supports 40+ chapters on campus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3" dirty="0">
                <a:solidFill>
                  <a:srgbClr val="201F1E"/>
                </a:solidFill>
                <a:latin typeface="Calibri" panose="020F0502020204030204" pitchFamily="34" charset="0"/>
              </a:rPr>
              <a:t>Website: </a:t>
            </a:r>
            <a:r>
              <a:rPr lang="en-US" sz="2203" dirty="0">
                <a:solidFill>
                  <a:srgbClr val="201F1E"/>
                </a:solidFill>
                <a:latin typeface="Calibri" panose="020F0502020204030204" pitchFamily="34" charset="0"/>
                <a:hlinkClick r:id="rId2"/>
              </a:rPr>
              <a:t>fsl.uiowa.edu</a:t>
            </a:r>
            <a:endParaRPr lang="en-US" sz="2203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3" dirty="0">
                <a:solidFill>
                  <a:srgbClr val="201F1E"/>
                </a:solidFill>
                <a:latin typeface="Calibri" panose="020F0502020204030204" pitchFamily="34" charset="0"/>
              </a:rPr>
              <a:t>E-mail: </a:t>
            </a:r>
            <a:r>
              <a:rPr lang="en-US" sz="2203" dirty="0">
                <a:solidFill>
                  <a:srgbClr val="201F1E"/>
                </a:solidFill>
                <a:latin typeface="Calibri" panose="020F0502020204030204" pitchFamily="34" charset="0"/>
                <a:hlinkClick r:id="rId3"/>
              </a:rPr>
              <a:t>uiowafsl@uiowa.edu</a:t>
            </a:r>
            <a:r>
              <a:rPr lang="en-US" sz="2203" dirty="0">
                <a:solidFill>
                  <a:srgbClr val="201F1E"/>
                </a:solidFill>
                <a:latin typeface="Calibri" panose="020F0502020204030204" pitchFamily="34" charset="0"/>
              </a:rPr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3" dirty="0">
                <a:solidFill>
                  <a:srgbClr val="201F1E"/>
                </a:solidFill>
                <a:latin typeface="Calibri" panose="020F0502020204030204" pitchFamily="34" charset="0"/>
              </a:rPr>
              <a:t>Office: 154 Iowa Memorial Union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3" dirty="0">
                <a:solidFill>
                  <a:srgbClr val="201F1E"/>
                </a:solidFill>
                <a:latin typeface="Calibri" panose="020F0502020204030204" pitchFamily="34" charset="0"/>
              </a:rPr>
              <a:t>Phone: (319) 335-3059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A9292-CE58-5E47-83D1-5411D8029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Division of Student Life</a:t>
            </a:r>
          </a:p>
        </p:txBody>
      </p:sp>
    </p:spTree>
    <p:extLst>
      <p:ext uri="{BB962C8B-B14F-4D97-AF65-F5344CB8AC3E}">
        <p14:creationId xmlns:p14="http://schemas.microsoft.com/office/powerpoint/2010/main" val="274444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74651" y="234950"/>
            <a:ext cx="9906000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0000"/>
                </a:solidFill>
                <a:latin typeface="Calibri"/>
                <a:cs typeface="Calibri"/>
              </a:rPr>
              <a:t>Expectations</a:t>
            </a:r>
            <a:r>
              <a:rPr sz="4000"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endParaRPr sz="4000" dirty="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5"/>
              </a:spcBef>
            </a:pPr>
            <a:r>
              <a:rPr sz="4000" spc="-40" dirty="0">
                <a:solidFill>
                  <a:srgbClr val="000000"/>
                </a:solidFill>
                <a:latin typeface="Calibri"/>
                <a:cs typeface="Calibri"/>
              </a:rPr>
              <a:t>Treasurers</a:t>
            </a:r>
            <a:r>
              <a:rPr lang="en-US" sz="4000" spc="-40" dirty="0">
                <a:solidFill>
                  <a:srgbClr val="000000"/>
                </a:solidFill>
                <a:latin typeface="Calibri"/>
                <a:cs typeface="Calibri"/>
              </a:rPr>
              <a:t> and Account Signers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0552" y="1987550"/>
            <a:ext cx="7935595" cy="36574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Check </a:t>
            </a:r>
            <a:r>
              <a:rPr sz="3000" dirty="0">
                <a:latin typeface="Calibri"/>
                <a:cs typeface="Calibri"/>
              </a:rPr>
              <a:t>&amp; read your email</a:t>
            </a:r>
            <a:endParaRPr lang="en-US" sz="30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spc="-20" dirty="0">
                <a:latin typeface="Calibri"/>
                <a:cs typeface="Calibri"/>
              </a:rPr>
              <a:t>Make </a:t>
            </a:r>
            <a:r>
              <a:rPr sz="2600" spc="-5" dirty="0">
                <a:latin typeface="Calibri"/>
                <a:cs typeface="Calibri"/>
              </a:rPr>
              <a:t>sure </a:t>
            </a:r>
            <a:r>
              <a:rPr sz="2600" dirty="0">
                <a:latin typeface="Calibri"/>
                <a:cs typeface="Calibri"/>
              </a:rPr>
              <a:t>your contact </a:t>
            </a:r>
            <a:r>
              <a:rPr sz="2600" spc="-5" dirty="0">
                <a:latin typeface="Calibri"/>
                <a:cs typeface="Calibri"/>
              </a:rPr>
              <a:t>info is </a:t>
            </a:r>
            <a:r>
              <a:rPr sz="26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CORRECT</a:t>
            </a:r>
            <a:r>
              <a:rPr sz="2600" b="1" i="1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in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Engage</a:t>
            </a:r>
            <a:endParaRPr sz="2600" dirty="0">
              <a:latin typeface="Calibri"/>
              <a:cs typeface="Calibri"/>
            </a:endParaRPr>
          </a:p>
          <a:p>
            <a:pPr marL="355600" indent="-342900">
              <a:lnSpc>
                <a:spcPts val="359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Plan</a:t>
            </a:r>
            <a:r>
              <a:rPr sz="3000" spc="-5" dirty="0">
                <a:latin typeface="Calibri"/>
                <a:cs typeface="Calibri"/>
              </a:rPr>
              <a:t> ahead</a:t>
            </a:r>
            <a:endParaRPr sz="30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Ask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questions</a:t>
            </a:r>
            <a:endParaRPr sz="30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Share information </a:t>
            </a:r>
            <a:r>
              <a:rPr sz="3000" dirty="0">
                <a:latin typeface="Calibri"/>
                <a:cs typeface="Calibri"/>
              </a:rPr>
              <a:t>with your</a:t>
            </a:r>
            <a:r>
              <a:rPr sz="3000" spc="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members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Follow all </a:t>
            </a:r>
            <a:r>
              <a:rPr sz="3000" dirty="0">
                <a:latin typeface="Calibri"/>
                <a:cs typeface="Calibri"/>
              </a:rPr>
              <a:t>University </a:t>
            </a:r>
            <a:r>
              <a:rPr sz="3000" spc="-5" dirty="0">
                <a:latin typeface="Calibri"/>
                <a:cs typeface="Calibri"/>
              </a:rPr>
              <a:t>policies and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procedures</a:t>
            </a:r>
            <a:endParaRPr sz="30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Keep your </a:t>
            </a:r>
            <a:r>
              <a:rPr sz="3000" spc="-5" dirty="0">
                <a:latin typeface="Calibri"/>
                <a:cs typeface="Calibri"/>
              </a:rPr>
              <a:t>own </a:t>
            </a:r>
            <a:r>
              <a:rPr sz="3000" dirty="0">
                <a:latin typeface="Calibri"/>
                <a:cs typeface="Calibri"/>
              </a:rPr>
              <a:t>record </a:t>
            </a:r>
            <a:r>
              <a:rPr sz="3000" spc="-5" dirty="0">
                <a:latin typeface="Calibri"/>
                <a:cs typeface="Calibri"/>
              </a:rPr>
              <a:t>of account </a:t>
            </a:r>
            <a:r>
              <a:rPr sz="3000" dirty="0">
                <a:latin typeface="Calibri"/>
                <a:cs typeface="Calibri"/>
              </a:rPr>
              <a:t>transactions to  </a:t>
            </a:r>
            <a:r>
              <a:rPr sz="3000" spc="-5" dirty="0">
                <a:latin typeface="Calibri"/>
                <a:cs typeface="Calibri"/>
              </a:rPr>
              <a:t>balance against account statement</a:t>
            </a:r>
            <a:endParaRPr sz="3000" dirty="0">
              <a:latin typeface="Calibri"/>
              <a:cs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86964" y="163779"/>
            <a:ext cx="43726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  <a:latin typeface="Calibri"/>
                <a:cs typeface="Calibri"/>
              </a:rPr>
              <a:t>IMU </a:t>
            </a:r>
            <a:r>
              <a:rPr spc="-35" dirty="0">
                <a:solidFill>
                  <a:srgbClr val="000000"/>
                </a:solidFill>
                <a:latin typeface="Calibri"/>
                <a:cs typeface="Calibri"/>
              </a:rPr>
              <a:t>Event </a:t>
            </a:r>
            <a:r>
              <a:rPr dirty="0">
                <a:solidFill>
                  <a:srgbClr val="000000"/>
                </a:solidFill>
                <a:latin typeface="Calibri"/>
                <a:cs typeface="Calibri"/>
              </a:rPr>
              <a:t>Services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9750" y="1454150"/>
            <a:ext cx="7294880" cy="3973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Website:</a:t>
            </a:r>
            <a:r>
              <a:rPr sz="2400" spc="-6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lang="en-US" u="sng" dirty="0">
                <a:hlinkClick r:id="rId2"/>
              </a:rPr>
              <a:t>imu.uiowa.edu/event-services</a:t>
            </a:r>
            <a:endParaRPr lang="en-US" u="sng" dirty="0"/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Phone: </a:t>
            </a:r>
            <a:r>
              <a:rPr sz="2400" spc="-5" dirty="0">
                <a:latin typeface="Calibri"/>
                <a:cs typeface="Calibri"/>
              </a:rPr>
              <a:t>319-335-3114 or </a:t>
            </a:r>
            <a:r>
              <a:rPr sz="2400" dirty="0">
                <a:latin typeface="Calibri"/>
                <a:cs typeface="Calibri"/>
              </a:rPr>
              <a:t>visit 159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IMU</a:t>
            </a: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Services/Reservations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for:</a:t>
            </a:r>
            <a:endParaRPr sz="2400" dirty="0">
              <a:latin typeface="Calibri"/>
              <a:cs typeface="Calibri"/>
            </a:endParaRPr>
          </a:p>
          <a:p>
            <a:pPr marL="812800" marR="55244" lvl="1" indent="-342900">
              <a:lnSpc>
                <a:spcPct val="80000"/>
              </a:lnSpc>
              <a:spcBef>
                <a:spcPts val="540"/>
              </a:spcBef>
              <a:buFont typeface="Courier New" panose="02070309020205020404" pitchFamily="49" charset="0"/>
              <a:buChar char="o"/>
              <a:tabLst>
                <a:tab pos="756285" algn="l"/>
                <a:tab pos="756920" algn="l"/>
              </a:tabLst>
            </a:pPr>
            <a:r>
              <a:rPr sz="2200" spc="-10" dirty="0">
                <a:latin typeface="Calibri"/>
                <a:cs typeface="Calibri"/>
              </a:rPr>
              <a:t>Free </a:t>
            </a:r>
            <a:r>
              <a:rPr sz="2200" spc="-5" dirty="0">
                <a:latin typeface="Calibri"/>
                <a:cs typeface="Calibri"/>
              </a:rPr>
              <a:t>IMU meeting rooms </a:t>
            </a:r>
            <a:r>
              <a:rPr sz="2200" spc="-10" dirty="0">
                <a:latin typeface="Calibri"/>
                <a:cs typeface="Calibri"/>
              </a:rPr>
              <a:t>online; </a:t>
            </a:r>
            <a:r>
              <a:rPr sz="2200" spc="-5" dirty="0">
                <a:latin typeface="Calibri"/>
                <a:cs typeface="Calibri"/>
              </a:rPr>
              <a:t>set up your </a:t>
            </a:r>
            <a:r>
              <a:rPr sz="2200" spc="-10" dirty="0">
                <a:latin typeface="Calibri"/>
                <a:cs typeface="Calibri"/>
              </a:rPr>
              <a:t>online </a:t>
            </a:r>
            <a:r>
              <a:rPr sz="2200" spc="-5" dirty="0">
                <a:latin typeface="Calibri"/>
                <a:cs typeface="Calibri"/>
              </a:rPr>
              <a:t>room  reservation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access</a:t>
            </a:r>
            <a:endParaRPr sz="2200" dirty="0">
              <a:latin typeface="Calibri"/>
              <a:cs typeface="Calibri"/>
            </a:endParaRPr>
          </a:p>
          <a:p>
            <a:pPr marL="1155700" lvl="2" indent="-228600">
              <a:lnSpc>
                <a:spcPts val="2270"/>
              </a:lnSpc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lang="en-US" dirty="0"/>
              <a:t>Room requests can be submitted online beginning April 15 for the next academic year</a:t>
            </a:r>
          </a:p>
          <a:p>
            <a:pPr marL="812800" lvl="1" indent="-342900">
              <a:lnSpc>
                <a:spcPts val="2270"/>
              </a:lnSpc>
              <a:buFont typeface="Courier New" panose="02070309020205020404" pitchFamily="49" charset="0"/>
              <a:buChar char="o"/>
              <a:tabLst>
                <a:tab pos="1155700" algn="l"/>
                <a:tab pos="1156335" algn="l"/>
              </a:tabLst>
            </a:pPr>
            <a:r>
              <a:rPr sz="2200" spc="-10" dirty="0">
                <a:latin typeface="Calibri"/>
                <a:cs typeface="Calibri"/>
              </a:rPr>
              <a:t>Fee-based spaces (Main Lounge, </a:t>
            </a:r>
            <a:r>
              <a:rPr sz="2200" dirty="0">
                <a:latin typeface="Calibri"/>
                <a:cs typeface="Calibri"/>
              </a:rPr>
              <a:t>2</a:t>
            </a:r>
            <a:r>
              <a:rPr sz="2175" baseline="24904" dirty="0">
                <a:latin typeface="Calibri"/>
                <a:cs typeface="Calibri"/>
              </a:rPr>
              <a:t>nd </a:t>
            </a:r>
            <a:r>
              <a:rPr sz="2200" spc="-10" dirty="0">
                <a:latin typeface="Calibri"/>
                <a:cs typeface="Calibri"/>
              </a:rPr>
              <a:t>Floor </a:t>
            </a:r>
            <a:r>
              <a:rPr sz="2200" spc="-5" dirty="0">
                <a:latin typeface="Calibri"/>
                <a:cs typeface="Calibri"/>
              </a:rPr>
              <a:t>Ballroom,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etc.)</a:t>
            </a:r>
            <a:endParaRPr sz="2200" dirty="0">
              <a:latin typeface="Calibri"/>
              <a:cs typeface="Calibri"/>
            </a:endParaRPr>
          </a:p>
          <a:p>
            <a:pPr marL="812800" lvl="1" indent="-342900">
              <a:lnSpc>
                <a:spcPts val="2640"/>
              </a:lnSpc>
              <a:buFont typeface="Courier New" panose="02070309020205020404" pitchFamily="49" charset="0"/>
              <a:buChar char="o"/>
              <a:tabLst>
                <a:tab pos="756285" algn="l"/>
                <a:tab pos="756920" algn="l"/>
              </a:tabLst>
            </a:pPr>
            <a:r>
              <a:rPr sz="2200" spc="-10" dirty="0">
                <a:latin typeface="Calibri"/>
                <a:cs typeface="Calibri"/>
              </a:rPr>
              <a:t>Outdoor spaces (Hubbard </a:t>
            </a:r>
            <a:r>
              <a:rPr sz="2200" spc="-5" dirty="0">
                <a:latin typeface="Calibri"/>
                <a:cs typeface="Calibri"/>
              </a:rPr>
              <a:t>Park, Pentacrest,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etc.)</a:t>
            </a:r>
            <a:endParaRPr sz="22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Calibri"/>
                <a:cs typeface="Calibri"/>
              </a:rPr>
              <a:t>Information </a:t>
            </a:r>
            <a:r>
              <a:rPr sz="2200" spc="-35" dirty="0">
                <a:latin typeface="Calibri"/>
                <a:cs typeface="Calibri"/>
              </a:rPr>
              <a:t>Tables </a:t>
            </a:r>
            <a:r>
              <a:rPr sz="2200" spc="-5" dirty="0">
                <a:latin typeface="Calibri"/>
                <a:cs typeface="Calibri"/>
              </a:rPr>
              <a:t>in </a:t>
            </a:r>
            <a:r>
              <a:rPr sz="2200" spc="-10" dirty="0">
                <a:latin typeface="Calibri"/>
                <a:cs typeface="Calibri"/>
              </a:rPr>
              <a:t>Hubbard Commons </a:t>
            </a:r>
            <a:r>
              <a:rPr sz="2200" spc="-5" dirty="0">
                <a:latin typeface="Calibri"/>
                <a:cs typeface="Calibri"/>
              </a:rPr>
              <a:t>&amp; Ground</a:t>
            </a:r>
            <a:r>
              <a:rPr sz="2200" spc="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Floor</a:t>
            </a:r>
            <a:endParaRPr sz="22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SzPct val="10909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latin typeface="Calibri"/>
                <a:cs typeface="Calibri"/>
              </a:rPr>
              <a:t>Additional </a:t>
            </a:r>
            <a:r>
              <a:rPr sz="2200" spc="-5" dirty="0">
                <a:latin typeface="Calibri"/>
                <a:cs typeface="Calibri"/>
              </a:rPr>
              <a:t>fees for providing </a:t>
            </a:r>
            <a:r>
              <a:rPr sz="2200" dirty="0">
                <a:latin typeface="Calibri"/>
                <a:cs typeface="Calibri"/>
              </a:rPr>
              <a:t>equipment </a:t>
            </a:r>
            <a:r>
              <a:rPr sz="2200" spc="-5" dirty="0">
                <a:latin typeface="Calibri"/>
                <a:cs typeface="Calibri"/>
              </a:rPr>
              <a:t>or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services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SzPct val="10909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200" dirty="0">
                <a:latin typeface="Calibri"/>
                <a:cs typeface="Calibri"/>
              </a:rPr>
              <a:t>Approves Engage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lang="en-US" sz="2200" dirty="0">
                <a:latin typeface="Calibri"/>
                <a:cs typeface="Calibri"/>
              </a:rPr>
              <a:t>e</a:t>
            </a:r>
            <a:r>
              <a:rPr sz="2200" spc="-5" dirty="0">
                <a:latin typeface="Calibri"/>
                <a:cs typeface="Calibri"/>
              </a:rPr>
              <a:t>vent</a:t>
            </a:r>
            <a:r>
              <a:rPr lang="en-US" sz="2200" spc="-5" dirty="0">
                <a:latin typeface="Calibri"/>
                <a:cs typeface="Calibri"/>
              </a:rPr>
              <a:t> submissions</a:t>
            </a:r>
            <a:r>
              <a:rPr sz="2200" spc="-5" dirty="0">
                <a:latin typeface="Calibri"/>
                <a:cs typeface="Calibri"/>
              </a:rPr>
              <a:t> for </a:t>
            </a:r>
            <a:r>
              <a:rPr sz="2200" dirty="0">
                <a:latin typeface="Calibri"/>
                <a:cs typeface="Calibri"/>
              </a:rPr>
              <a:t>IMU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events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3729" y="285953"/>
            <a:ext cx="43414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0000"/>
                </a:solidFill>
                <a:latin typeface="Calibri"/>
                <a:cs typeface="Calibri"/>
              </a:rPr>
              <a:t>University</a:t>
            </a:r>
            <a:r>
              <a:rPr spc="-6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000000"/>
                </a:solidFill>
                <a:latin typeface="Calibri"/>
                <a:cs typeface="Calibri"/>
              </a:rPr>
              <a:t>Catering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3734" y="1758950"/>
            <a:ext cx="8001483" cy="189603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Website:</a:t>
            </a:r>
            <a:r>
              <a:rPr sz="2400" spc="-4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lang="en-US" sz="24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catering</a:t>
            </a:r>
            <a:r>
              <a:rPr sz="24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.</a:t>
            </a:r>
            <a:r>
              <a:rPr lang="en-US" sz="24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uiowa</a:t>
            </a:r>
            <a:r>
              <a:rPr sz="24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.edu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dirty="0">
                <a:latin typeface="Calibri"/>
                <a:cs typeface="Calibri"/>
              </a:rPr>
              <a:t>Email</a:t>
            </a:r>
            <a:r>
              <a:rPr sz="2400" dirty="0">
                <a:latin typeface="Calibri"/>
                <a:cs typeface="Calibri"/>
              </a:rPr>
              <a:t>: </a:t>
            </a:r>
            <a:r>
              <a:rPr lang="en-US" sz="2400" spc="-5" dirty="0">
                <a:latin typeface="Calibri"/>
                <a:cs typeface="Calibri"/>
                <a:hlinkClick r:id="rId2"/>
              </a:rPr>
              <a:t>hsg-catering@uiowa.edu</a:t>
            </a:r>
            <a:endParaRPr lang="en-US" sz="2400" spc="-5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>
                <a:latin typeface="Calibri"/>
                <a:cs typeface="Calibri"/>
              </a:rPr>
              <a:t>Approved food service provider for IMU events.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dirty="0">
                <a:latin typeface="Calibri"/>
                <a:cs typeface="Calibri"/>
              </a:rPr>
              <a:t>Approves Engage submissions for IMU events with food.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0B6048F-9C96-441B-BB15-58B97B3D7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67" y="1255660"/>
            <a:ext cx="7725966" cy="652722"/>
          </a:xfrm>
        </p:spPr>
        <p:txBody>
          <a:bodyPr/>
          <a:lstStyle/>
          <a:p>
            <a:r>
              <a:rPr lang="en-US">
                <a:latin typeface="Roboto"/>
                <a:ea typeface="Roboto"/>
                <a:cs typeface="Arial"/>
              </a:rPr>
              <a:t>Authorized Account Signers</a:t>
            </a:r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24A477-8FD4-4E2F-8231-BCE77472F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367" y="2126854"/>
            <a:ext cx="7727158" cy="240026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>
                <a:latin typeface="Roboto"/>
                <a:ea typeface="Roboto"/>
                <a:cs typeface="Arial"/>
              </a:rPr>
              <a:t>Keep Engage roster updated with correct officer positions and names.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7FD20-CC9C-4F92-8675-363BB8ABCD6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5369" y="2452244"/>
            <a:ext cx="7727157" cy="566738"/>
          </a:xfrm>
        </p:spPr>
        <p:txBody>
          <a:bodyPr vert="horz" lIns="0" tIns="0" rIns="0" bIns="0" rtlCol="0" anchor="t">
            <a:normAutofit fontScale="92500" lnSpcReduction="10000"/>
          </a:bodyPr>
          <a:lstStyle/>
          <a:p>
            <a:r>
              <a:rPr lang="en-US">
                <a:latin typeface="Roboto"/>
                <a:ea typeface="Roboto"/>
                <a:cs typeface="Arial"/>
              </a:rPr>
              <a:t>The roster can be updated by the currently listed organization President following these instructions: </a:t>
            </a:r>
            <a:r>
              <a:rPr lang="en-US">
                <a:latin typeface="Roboto"/>
                <a:ea typeface="Roboto"/>
                <a:cs typeface="Roboto"/>
                <a:hlinkClick r:id="rId2"/>
              </a:rPr>
              <a:t>https://leadandengage.uiowa.edu/student-organizations/manage/roster-keeping-it-updated</a:t>
            </a:r>
            <a:r>
              <a:rPr lang="en-US">
                <a:latin typeface="Roboto"/>
                <a:ea typeface="Roboto"/>
                <a:cs typeface="Arial"/>
              </a:rPr>
              <a:t>.</a:t>
            </a:r>
            <a:endParaRPr lang="en-US"/>
          </a:p>
          <a:p>
            <a:r>
              <a:rPr lang="en-US">
                <a:latin typeface="Roboto"/>
                <a:ea typeface="Roboto"/>
                <a:cs typeface="Arial"/>
              </a:rPr>
              <a:t>Other officers may also be able to update roster, customizable per organization.</a:t>
            </a:r>
            <a:endParaRPr lang="en-US"/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832F2-C755-4212-90E2-84BFA09C949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15369" y="3332277"/>
            <a:ext cx="7727158" cy="246354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>
                <a:latin typeface="Roboto"/>
                <a:ea typeface="Roboto"/>
                <a:cs typeface="Arial"/>
              </a:rPr>
              <a:t>All organizations should have a President and Treasurer at minimum.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9BF475-4142-4EE3-B596-7E1583FFA97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15370" y="3657668"/>
            <a:ext cx="7727157" cy="484094"/>
          </a:xfrm>
        </p:spPr>
        <p:txBody>
          <a:bodyPr vert="horz" lIns="0" tIns="0" rIns="0" bIns="0" rtlCol="0" anchor="t">
            <a:normAutofit fontScale="85000" lnSpcReduction="20000"/>
          </a:bodyPr>
          <a:lstStyle/>
          <a:p>
            <a:r>
              <a:rPr lang="en-US">
                <a:latin typeface="Roboto"/>
                <a:ea typeface="Roboto"/>
                <a:cs typeface="Arial"/>
              </a:rPr>
              <a:t>Communications specific to these two roles gets sent out via Engage. If these roles aren't filled, your organization could be missing important updates.</a:t>
            </a:r>
          </a:p>
          <a:p>
            <a:r>
              <a:rPr lang="en-US">
                <a:latin typeface="Roboto"/>
                <a:ea typeface="Roboto"/>
                <a:cs typeface="Arial"/>
              </a:rPr>
              <a:t>For organizations with alternate titles (Co-President, VP of Finance, etc.), assign President and Treasurer roles in addition.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763250-EA68-4C0A-8F8D-25D2230BA8F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15370" y="4430475"/>
            <a:ext cx="7727158" cy="240026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>
                <a:latin typeface="Roboto"/>
                <a:ea typeface="Roboto"/>
                <a:cs typeface="Arial"/>
              </a:rPr>
              <a:t>President, Treasurer and Account Signer can spend from SOBO account.</a:t>
            </a:r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4BF7427-618B-470E-A06E-500C699A98A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15372" y="4755864"/>
            <a:ext cx="7727157" cy="566738"/>
          </a:xfrm>
        </p:spPr>
        <p:txBody>
          <a:bodyPr vert="horz" lIns="0" tIns="0" rIns="0" bIns="0" rtlCol="0" anchor="t">
            <a:normAutofit fontScale="92500" lnSpcReduction="10000"/>
          </a:bodyPr>
          <a:lstStyle/>
          <a:p>
            <a:r>
              <a:rPr lang="en-US">
                <a:latin typeface="Roboto"/>
                <a:ea typeface="Roboto"/>
                <a:cs typeface="Arial"/>
              </a:rPr>
              <a:t>Any person on the roster with one of these three positions is authorized to request to spend funds from the organization's University account with SOBO. </a:t>
            </a:r>
            <a:endParaRPr lang="en-US"/>
          </a:p>
          <a:p>
            <a:r>
              <a:rPr lang="en-US">
                <a:latin typeface="Roboto"/>
                <a:ea typeface="Roboto"/>
                <a:cs typeface="Arial"/>
              </a:rPr>
              <a:t>If a specific officer (Vice President, Event Planner, etc.) should be authorized, assign Account Signer position in addition.</a:t>
            </a:r>
            <a:endParaRPr 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C6011B5-B39E-024E-9797-1F1FA4235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92515" y="5697632"/>
            <a:ext cx="6522176" cy="274224"/>
          </a:xfrm>
        </p:spPr>
        <p:txBody>
          <a:bodyPr/>
          <a:lstStyle/>
          <a:p>
            <a:r>
              <a:rPr lang="en-US"/>
              <a:t>Student Org Business Office</a:t>
            </a:r>
          </a:p>
        </p:txBody>
      </p:sp>
    </p:spTree>
    <p:extLst>
      <p:ext uri="{BB962C8B-B14F-4D97-AF65-F5344CB8AC3E}">
        <p14:creationId xmlns:p14="http://schemas.microsoft.com/office/powerpoint/2010/main" val="93176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E864A94-2733-4500-9289-9518C7EA1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67" y="1134253"/>
            <a:ext cx="3946352" cy="1000286"/>
          </a:xfrm>
        </p:spPr>
        <p:txBody>
          <a:bodyPr>
            <a:normAutofit fontScale="90000"/>
          </a:bodyPr>
          <a:lstStyle/>
          <a:p>
            <a:r>
              <a:rPr lang="en-US" dirty="0"/>
              <a:t>Automated E-mail Account Statements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F853B9-354A-4F68-BCD2-DAB8430A1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027" y="2513993"/>
            <a:ext cx="3955323" cy="2990058"/>
          </a:xfrm>
        </p:spPr>
        <p:txBody>
          <a:bodyPr/>
          <a:lstStyle/>
          <a:p>
            <a:r>
              <a:rPr lang="en-US" dirty="0"/>
              <a:t>Opt-in</a:t>
            </a:r>
          </a:p>
          <a:p>
            <a:r>
              <a:rPr lang="en-US" dirty="0"/>
              <a:t>Currently enrolled Presidents &amp; Treasurers</a:t>
            </a:r>
          </a:p>
          <a:p>
            <a:r>
              <a:rPr lang="en-US" dirty="0"/>
              <a:t>Add “Preferred Email Address” to Engage profile</a:t>
            </a:r>
          </a:p>
          <a:p>
            <a:pPr lvl="1"/>
            <a:r>
              <a:rPr lang="en-US" dirty="0"/>
              <a:t>use school address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54F290C-303C-B146-A4D5-033FA6D47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92515" y="5697632"/>
            <a:ext cx="6522176" cy="274224"/>
          </a:xfrm>
        </p:spPr>
        <p:txBody>
          <a:bodyPr/>
          <a:lstStyle/>
          <a:p>
            <a:r>
              <a:rPr lang="en-US" dirty="0"/>
              <a:t>Student Org Business Office</a:t>
            </a: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BEFE1211-1A86-97DA-7949-E5ED902A68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852"/>
          <a:stretch/>
        </p:blipFill>
        <p:spPr>
          <a:xfrm>
            <a:off x="5035608" y="1344963"/>
            <a:ext cx="3946351" cy="366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91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21412"/>
            <a:ext cx="5224780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Student Organization  </a:t>
            </a:r>
            <a:r>
              <a:rPr dirty="0"/>
              <a:t>Financial</a:t>
            </a:r>
            <a:r>
              <a:rPr spc="-55" dirty="0"/>
              <a:t> </a:t>
            </a:r>
            <a:r>
              <a:rPr spc="-5" dirty="0"/>
              <a:t>Accounts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idx="1"/>
          </p:nvPr>
        </p:nvSpPr>
        <p:spPr>
          <a:xfrm>
            <a:off x="688340" y="1489202"/>
            <a:ext cx="8258809" cy="3684726"/>
          </a:xfrm>
          <a:prstGeom prst="rect">
            <a:avLst/>
          </a:prstGeom>
        </p:spPr>
        <p:txBody>
          <a:bodyPr vert="horz" wrap="square" lIns="0" tIns="392810" rIns="0" bIns="0" rtlCol="0">
            <a:spAutoFit/>
          </a:bodyPr>
          <a:lstStyle/>
          <a:p>
            <a:pPr marL="658254" marR="1225550" indent="0">
              <a:lnSpc>
                <a:spcPct val="100000"/>
              </a:lnSpc>
              <a:spcBef>
                <a:spcPts val="765"/>
              </a:spcBef>
              <a:buNone/>
            </a:pPr>
            <a:r>
              <a:rPr sz="2800" dirty="0"/>
              <a:t>Funds </a:t>
            </a:r>
            <a:r>
              <a:rPr lang="en-US" sz="2800" dirty="0"/>
              <a:t>held in </a:t>
            </a:r>
            <a:r>
              <a:rPr sz="2800" dirty="0"/>
              <a:t>every University of</a:t>
            </a:r>
            <a:r>
              <a:rPr sz="2800" spc="-90" dirty="0"/>
              <a:t> </a:t>
            </a:r>
            <a:r>
              <a:rPr sz="2800" dirty="0"/>
              <a:t>Iowa</a:t>
            </a:r>
            <a:r>
              <a:rPr lang="en-US" sz="2800" dirty="0"/>
              <a:t> </a:t>
            </a:r>
            <a:r>
              <a:rPr sz="2800" spc="-5" dirty="0"/>
              <a:t>financial account are subject</a:t>
            </a:r>
            <a:r>
              <a:rPr sz="2800" dirty="0"/>
              <a:t> </a:t>
            </a:r>
            <a:r>
              <a:rPr sz="2800" spc="-5" dirty="0"/>
              <a:t>to</a:t>
            </a:r>
            <a:endParaRPr sz="2800" dirty="0"/>
          </a:p>
          <a:p>
            <a:pPr marL="658254" marR="42545" indent="0">
              <a:lnSpc>
                <a:spcPts val="3840"/>
              </a:lnSpc>
              <a:spcBef>
                <a:spcPts val="125"/>
              </a:spcBef>
              <a:buNone/>
            </a:pPr>
            <a:r>
              <a:rPr sz="2800" spc="-5" dirty="0"/>
              <a:t>campus-wide restrictions </a:t>
            </a:r>
            <a:r>
              <a:rPr sz="2800" dirty="0"/>
              <a:t>and </a:t>
            </a:r>
            <a:r>
              <a:rPr sz="2800" spc="-5" dirty="0"/>
              <a:t>regulatory  practices.</a:t>
            </a:r>
            <a:endParaRPr lang="en-US" sz="2800" spc="-5" dirty="0"/>
          </a:p>
          <a:p>
            <a:pPr marL="658254" marR="42545" indent="0">
              <a:lnSpc>
                <a:spcPts val="3840"/>
              </a:lnSpc>
              <a:spcBef>
                <a:spcPts val="125"/>
              </a:spcBef>
              <a:buNone/>
            </a:pPr>
            <a:endParaRPr sz="2800" dirty="0"/>
          </a:p>
          <a:p>
            <a:pPr marL="658254" marR="585470" indent="0">
              <a:lnSpc>
                <a:spcPct val="100000"/>
              </a:lnSpc>
              <a:spcBef>
                <a:spcPts val="645"/>
              </a:spcBef>
              <a:buNone/>
            </a:pPr>
            <a:r>
              <a:rPr sz="2800" dirty="0"/>
              <a:t>Funding from Student Government</a:t>
            </a:r>
            <a:r>
              <a:rPr sz="2800" spc="-80" dirty="0"/>
              <a:t> </a:t>
            </a:r>
            <a:r>
              <a:rPr sz="2800" dirty="0"/>
              <a:t>is  </a:t>
            </a:r>
            <a:r>
              <a:rPr sz="2800" spc="-5" dirty="0"/>
              <a:t>further</a:t>
            </a:r>
            <a:r>
              <a:rPr sz="2800" dirty="0"/>
              <a:t> </a:t>
            </a:r>
            <a:r>
              <a:rPr sz="2800" spc="-5" dirty="0"/>
              <a:t>restricted.</a:t>
            </a:r>
            <a:endParaRPr sz="2800" dirty="0"/>
          </a:p>
        </p:txBody>
      </p:sp>
      <p:sp>
        <p:nvSpPr>
          <p:cNvPr id="3" name="object 3"/>
          <p:cNvSpPr/>
          <p:nvPr/>
        </p:nvSpPr>
        <p:spPr>
          <a:xfrm>
            <a:off x="920750" y="1911350"/>
            <a:ext cx="304799" cy="3124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0749" y="4334513"/>
            <a:ext cx="304799" cy="3124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244127"/>
            <a:ext cx="6965315" cy="1122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Guidelines: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University Account</a:t>
            </a:r>
            <a:r>
              <a:rPr spc="-75" dirty="0"/>
              <a:t> </a:t>
            </a:r>
            <a:r>
              <a:rPr spc="-5" dirty="0"/>
              <a:t>Numbers</a:t>
            </a:r>
          </a:p>
        </p:txBody>
      </p:sp>
      <p:sp>
        <p:nvSpPr>
          <p:cNvPr id="3" name="object 3"/>
          <p:cNvSpPr/>
          <p:nvPr/>
        </p:nvSpPr>
        <p:spPr>
          <a:xfrm>
            <a:off x="971550" y="2350651"/>
            <a:ext cx="164591" cy="1767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71550" y="2679834"/>
            <a:ext cx="164591" cy="1767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71550" y="3009018"/>
            <a:ext cx="164591" cy="1767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71550" y="3338203"/>
            <a:ext cx="164591" cy="1767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71550" y="3667386"/>
            <a:ext cx="164591" cy="1767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01750" y="2228222"/>
            <a:ext cx="1717675" cy="2000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51535">
              <a:lnSpc>
                <a:spcPct val="120000"/>
              </a:lnSpc>
              <a:spcBef>
                <a:spcPts val="100"/>
              </a:spcBef>
            </a:pPr>
            <a:r>
              <a:rPr sz="1800" spc="-5" dirty="0">
                <a:latin typeface="Tahoma"/>
                <a:cs typeface="Tahoma"/>
              </a:rPr>
              <a:t>Corp  Fund  Org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Unit</a:t>
            </a:r>
            <a:endParaRPr sz="1800" dirty="0">
              <a:latin typeface="Tahoma"/>
              <a:cs typeface="Tahoma"/>
            </a:endParaRPr>
          </a:p>
          <a:p>
            <a:pPr marL="12700" marR="5080">
              <a:lnSpc>
                <a:spcPct val="120000"/>
              </a:lnSpc>
            </a:pPr>
            <a:r>
              <a:rPr sz="1800" spc="-5" dirty="0">
                <a:latin typeface="Tahoma"/>
                <a:cs typeface="Tahoma"/>
              </a:rPr>
              <a:t>Dept/Sub-dept  </a:t>
            </a:r>
            <a:r>
              <a:rPr sz="1800" spc="-10" dirty="0">
                <a:latin typeface="Tahoma"/>
                <a:cs typeface="Tahoma"/>
              </a:rPr>
              <a:t>Grant/Program  </a:t>
            </a:r>
            <a:r>
              <a:rPr sz="1800" spc="-5" dirty="0">
                <a:latin typeface="Tahoma"/>
                <a:cs typeface="Tahoma"/>
              </a:rPr>
              <a:t>Institutional</a:t>
            </a:r>
            <a:r>
              <a:rPr sz="1800" spc="-75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Acct</a:t>
            </a:r>
            <a:endParaRPr sz="180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9542" y="2228222"/>
            <a:ext cx="1291590" cy="200088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R="18415" algn="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ahoma"/>
                <a:cs typeface="Tahoma"/>
              </a:rPr>
              <a:t>10</a:t>
            </a:r>
          </a:p>
          <a:p>
            <a:pPr marR="6985" algn="r">
              <a:lnSpc>
                <a:spcPct val="100000"/>
              </a:lnSpc>
              <a:spcBef>
                <a:spcPts val="434"/>
              </a:spcBef>
            </a:pPr>
            <a:r>
              <a:rPr sz="1800" dirty="0">
                <a:latin typeface="Tahoma"/>
                <a:cs typeface="Tahoma"/>
              </a:rPr>
              <a:t>950</a:t>
            </a:r>
          </a:p>
          <a:p>
            <a:pPr marR="5080" algn="r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latin typeface="Tahoma"/>
                <a:cs typeface="Tahoma"/>
              </a:rPr>
              <a:t>49</a:t>
            </a:r>
            <a:endParaRPr sz="1800" dirty="0">
              <a:latin typeface="Tahoma"/>
              <a:cs typeface="Tahoma"/>
            </a:endParaRPr>
          </a:p>
          <a:p>
            <a:pPr marR="51435" algn="r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latin typeface="Tahoma"/>
                <a:cs typeface="Tahoma"/>
              </a:rPr>
              <a:t>4690</a:t>
            </a:r>
            <a:r>
              <a:rPr sz="1800" spc="-10" dirty="0">
                <a:latin typeface="Tahoma"/>
                <a:cs typeface="Tahoma"/>
              </a:rPr>
              <a:t>/</a:t>
            </a:r>
            <a:r>
              <a:rPr lang="en-US" spc="-5" dirty="0">
                <a:latin typeface="Tahoma"/>
                <a:cs typeface="Tahoma"/>
              </a:rPr>
              <a:t>0</a:t>
            </a:r>
            <a:r>
              <a:rPr sz="1800" dirty="0">
                <a:latin typeface="Tahoma"/>
                <a:cs typeface="Tahoma"/>
              </a:rPr>
              <a:t>0000</a:t>
            </a:r>
          </a:p>
          <a:p>
            <a:pPr marR="19050" algn="r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latin typeface="Tahoma"/>
                <a:cs typeface="Tahoma"/>
              </a:rPr>
              <a:t>552XXX00</a:t>
            </a:r>
            <a:endParaRPr sz="1800" dirty="0">
              <a:latin typeface="Tahoma"/>
              <a:cs typeface="Tahoma"/>
            </a:endParaRPr>
          </a:p>
          <a:p>
            <a:pPr marR="25400" algn="r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latin typeface="Tahoma"/>
                <a:cs typeface="Tahoma"/>
              </a:rPr>
              <a:t>XXXX</a:t>
            </a:r>
            <a:endParaRPr sz="1800" dirty="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71550" y="3996571"/>
            <a:ext cx="164591" cy="1767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794406"/>
              </p:ext>
            </p:extLst>
          </p:nvPr>
        </p:nvGraphicFramePr>
        <p:xfrm>
          <a:off x="1282700" y="4270779"/>
          <a:ext cx="3204845" cy="1262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22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Organizational</a:t>
                      </a:r>
                      <a:r>
                        <a:rPr sz="1800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spc="-5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Acct</a:t>
                      </a:r>
                      <a:endParaRPr sz="1800" dirty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000</a:t>
                      </a:r>
                      <a:endParaRPr sz="180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Department</a:t>
                      </a:r>
                      <a:r>
                        <a:rPr sz="1800" spc="-10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 Acct</a:t>
                      </a:r>
                      <a:endParaRPr sz="1800" dirty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XXXXX</a:t>
                      </a:r>
                      <a:endParaRPr sz="180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2667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spc="-10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Function</a:t>
                      </a:r>
                      <a:endParaRPr sz="180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800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00</a:t>
                      </a:r>
                      <a:endParaRPr sz="180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2667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260">
                <a:tc>
                  <a:txBody>
                    <a:bodyPr/>
                    <a:lstStyle/>
                    <a:p>
                      <a:pPr marL="31750">
                        <a:lnSpc>
                          <a:spcPts val="2070"/>
                        </a:lnSpc>
                        <a:spcBef>
                          <a:spcPts val="21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Cost </a:t>
                      </a:r>
                      <a:r>
                        <a:rPr sz="1800" spc="-10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Center</a:t>
                      </a:r>
                      <a:endParaRPr sz="180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26670" marB="0"/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ts val="2070"/>
                        </a:lnSpc>
                        <a:spcBef>
                          <a:spcPts val="21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Tahoma"/>
                          <a:cs typeface="Tahoma"/>
                        </a:rPr>
                        <a:t>0000</a:t>
                      </a:r>
                      <a:endParaRPr sz="1800" dirty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2667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971550" y="4325754"/>
            <a:ext cx="164591" cy="1767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71550" y="4654938"/>
            <a:ext cx="164591" cy="1767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71550" y="4984122"/>
            <a:ext cx="164591" cy="1767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71550" y="5313306"/>
            <a:ext cx="164591" cy="1767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57751" y="2275847"/>
            <a:ext cx="266699" cy="2743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187951" y="2179327"/>
            <a:ext cx="3289300" cy="3012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458595" algn="l"/>
              </a:tabLst>
            </a:pPr>
            <a:r>
              <a:rPr sz="2800" spc="-10" dirty="0">
                <a:latin typeface="Tahoma"/>
                <a:cs typeface="Tahoma"/>
              </a:rPr>
              <a:t>For each financial  </a:t>
            </a:r>
            <a:r>
              <a:rPr sz="2800" spc="-5" dirty="0">
                <a:latin typeface="Tahoma"/>
                <a:cs typeface="Tahoma"/>
              </a:rPr>
              <a:t>transaction, a </a:t>
            </a:r>
            <a:r>
              <a:rPr sz="2800" spc="-10" dirty="0">
                <a:latin typeface="Tahoma"/>
                <a:cs typeface="Tahoma"/>
              </a:rPr>
              <a:t>42-  </a:t>
            </a:r>
            <a:r>
              <a:rPr sz="2800" spc="-5" dirty="0">
                <a:latin typeface="Tahoma"/>
                <a:cs typeface="Tahoma"/>
              </a:rPr>
              <a:t>digit account #</a:t>
            </a:r>
            <a:r>
              <a:rPr sz="2800" spc="-4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must  be used. This  account	number is  called the Master  File Key</a:t>
            </a:r>
            <a:r>
              <a:rPr sz="2800" spc="0" dirty="0">
                <a:latin typeface="Tahoma"/>
                <a:cs typeface="Tahoma"/>
              </a:rPr>
              <a:t> </a:t>
            </a:r>
            <a:r>
              <a:rPr sz="2800" spc="-5" dirty="0">
                <a:latin typeface="Tahoma"/>
                <a:cs typeface="Tahoma"/>
              </a:rPr>
              <a:t>(MFK).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8340" y="1648896"/>
            <a:ext cx="8186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10-950-49-4690-</a:t>
            </a:r>
            <a:r>
              <a:rPr lang="en-US" sz="2400" b="1" spc="-5" dirty="0">
                <a:latin typeface="Times New Roman"/>
                <a:cs typeface="Times New Roman"/>
              </a:rPr>
              <a:t>0</a:t>
            </a:r>
            <a:r>
              <a:rPr sz="2400" b="1" spc="-5" dirty="0">
                <a:latin typeface="Times New Roman"/>
                <a:cs typeface="Times New Roman"/>
              </a:rPr>
              <a:t>0000-552XXX00-XXXX-000-00XXX-00-0000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21412"/>
            <a:ext cx="5224145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Student Organization  Account</a:t>
            </a:r>
            <a:r>
              <a:rPr spc="-40" dirty="0"/>
              <a:t> </a:t>
            </a:r>
            <a:r>
              <a:rPr spc="-5" dirty="0"/>
              <a:t>Number</a:t>
            </a:r>
          </a:p>
        </p:txBody>
      </p:sp>
      <p:sp>
        <p:nvSpPr>
          <p:cNvPr id="3" name="object 3"/>
          <p:cNvSpPr/>
          <p:nvPr/>
        </p:nvSpPr>
        <p:spPr>
          <a:xfrm>
            <a:off x="844550" y="2597150"/>
            <a:ext cx="228599" cy="234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4550" y="3694431"/>
            <a:ext cx="228599" cy="234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4550" y="4791711"/>
            <a:ext cx="228599" cy="234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8340" y="1495552"/>
            <a:ext cx="8096884" cy="386067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b="1" spc="-5" dirty="0">
                <a:latin typeface="Times New Roman"/>
                <a:cs typeface="Times New Roman"/>
              </a:rPr>
              <a:t>10-950-49-4690-</a:t>
            </a:r>
            <a:r>
              <a:rPr lang="en-US" sz="2300" b="1" spc="-5" dirty="0">
                <a:latin typeface="Times New Roman"/>
                <a:cs typeface="Times New Roman"/>
              </a:rPr>
              <a:t>0</a:t>
            </a:r>
            <a:r>
              <a:rPr sz="2300" b="1" spc="-5" dirty="0">
                <a:latin typeface="Times New Roman"/>
                <a:cs typeface="Times New Roman"/>
              </a:rPr>
              <a:t>0000-552</a:t>
            </a:r>
            <a:r>
              <a:rPr sz="3200" b="1" u="heavy" spc="-5" dirty="0">
                <a:uFill>
                  <a:solidFill>
                    <a:srgbClr val="40458C"/>
                  </a:solidFill>
                </a:uFill>
                <a:latin typeface="Times New Roman"/>
                <a:cs typeface="Times New Roman"/>
              </a:rPr>
              <a:t>XXX</a:t>
            </a:r>
            <a:r>
              <a:rPr sz="2300" b="1" spc="-5" dirty="0">
                <a:latin typeface="Times New Roman"/>
                <a:cs typeface="Times New Roman"/>
              </a:rPr>
              <a:t>00-XXXX-000-00XXX-00-0000</a:t>
            </a:r>
            <a:endParaRPr sz="2300" dirty="0">
              <a:latin typeface="Times New Roman"/>
              <a:cs typeface="Times New Roman"/>
            </a:endParaRPr>
          </a:p>
          <a:p>
            <a:pPr marL="584200" marR="431800">
              <a:lnSpc>
                <a:spcPct val="100000"/>
              </a:lnSpc>
            </a:pPr>
            <a:endParaRPr lang="en-US" sz="2400" spc="-5" dirty="0">
              <a:latin typeface="Tahoma"/>
              <a:cs typeface="Tahoma"/>
            </a:endParaRPr>
          </a:p>
          <a:p>
            <a:pPr marL="584200" marR="431800">
              <a:lnSpc>
                <a:spcPct val="100000"/>
              </a:lnSpc>
            </a:pPr>
            <a:r>
              <a:rPr sz="2400" spc="-5" dirty="0">
                <a:latin typeface="Tahoma"/>
                <a:cs typeface="Tahoma"/>
              </a:rPr>
              <a:t>The Student Organization Account Number is unique  to each </a:t>
            </a:r>
            <a:r>
              <a:rPr sz="2400" dirty="0">
                <a:latin typeface="Tahoma"/>
                <a:cs typeface="Tahoma"/>
              </a:rPr>
              <a:t>individual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organization.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583565" marR="426720">
              <a:lnSpc>
                <a:spcPct val="100000"/>
              </a:lnSpc>
            </a:pPr>
            <a:r>
              <a:rPr sz="2400" spc="-5" dirty="0">
                <a:latin typeface="Tahoma"/>
                <a:cs typeface="Tahoma"/>
              </a:rPr>
              <a:t>This three-digit number appears </a:t>
            </a:r>
            <a:r>
              <a:rPr sz="2400" dirty="0">
                <a:latin typeface="Tahoma"/>
                <a:cs typeface="Tahoma"/>
              </a:rPr>
              <a:t>on </a:t>
            </a:r>
            <a:r>
              <a:rPr sz="2400" spc="-5" dirty="0">
                <a:latin typeface="Tahoma"/>
                <a:cs typeface="Tahoma"/>
              </a:rPr>
              <a:t>most documents  between 552 </a:t>
            </a:r>
            <a:r>
              <a:rPr sz="2400" dirty="0">
                <a:latin typeface="Tahoma"/>
                <a:cs typeface="Tahoma"/>
              </a:rPr>
              <a:t>and </a:t>
            </a:r>
            <a:r>
              <a:rPr sz="2400" spc="-5" dirty="0">
                <a:latin typeface="Tahoma"/>
                <a:cs typeface="Tahoma"/>
              </a:rPr>
              <a:t>00 </a:t>
            </a:r>
            <a:r>
              <a:rPr sz="2400" dirty="0">
                <a:latin typeface="Tahoma"/>
                <a:cs typeface="Tahoma"/>
              </a:rPr>
              <a:t>in </a:t>
            </a:r>
            <a:r>
              <a:rPr sz="2400" spc="-5" dirty="0">
                <a:latin typeface="Tahoma"/>
                <a:cs typeface="Tahoma"/>
              </a:rPr>
              <a:t>the Grant/Program</a:t>
            </a:r>
            <a:r>
              <a:rPr sz="2400" spc="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field.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584200" marR="899160">
              <a:lnSpc>
                <a:spcPct val="100000"/>
              </a:lnSpc>
            </a:pPr>
            <a:r>
              <a:rPr sz="2400" spc="-5" dirty="0">
                <a:latin typeface="Tahoma"/>
                <a:cs typeface="Tahoma"/>
              </a:rPr>
              <a:t>Treasurers are expected to know this number for  their</a:t>
            </a:r>
            <a:r>
              <a:rPr sz="2400" spc="-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organization(s).</a:t>
            </a:r>
            <a:endParaRPr sz="2400" dirty="0">
              <a:latin typeface="Tahoma"/>
              <a:cs typeface="Tahom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82371"/>
            <a:ext cx="50958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Institutional</a:t>
            </a:r>
            <a:r>
              <a:rPr spc="-60" dirty="0"/>
              <a:t> </a:t>
            </a:r>
            <a:r>
              <a:rPr spc="-5" dirty="0"/>
              <a:t>Account</a:t>
            </a:r>
          </a:p>
        </p:txBody>
      </p:sp>
      <p:sp>
        <p:nvSpPr>
          <p:cNvPr id="3" name="object 3"/>
          <p:cNvSpPr/>
          <p:nvPr/>
        </p:nvSpPr>
        <p:spPr>
          <a:xfrm>
            <a:off x="472440" y="1679447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2440" y="2081783"/>
            <a:ext cx="228599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2440" y="3314700"/>
            <a:ext cx="152399" cy="1569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2440" y="3802379"/>
            <a:ext cx="152399" cy="1569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2440" y="4290060"/>
            <a:ext cx="152399" cy="1569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2440" y="4777740"/>
            <a:ext cx="152399" cy="1569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55903" y="848578"/>
            <a:ext cx="8291195" cy="50892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4460">
              <a:lnSpc>
                <a:spcPct val="100000"/>
              </a:lnSpc>
              <a:spcBef>
                <a:spcPts val="105"/>
              </a:spcBef>
            </a:pPr>
            <a:r>
              <a:rPr sz="2300" b="1" spc="-5" dirty="0">
                <a:latin typeface="Times New Roman"/>
                <a:cs typeface="Times New Roman"/>
              </a:rPr>
              <a:t>10-950-49-4690-</a:t>
            </a:r>
            <a:r>
              <a:rPr lang="en-US" sz="2300" b="1" spc="-5" dirty="0">
                <a:latin typeface="Times New Roman"/>
                <a:cs typeface="Times New Roman"/>
              </a:rPr>
              <a:t>0</a:t>
            </a:r>
            <a:r>
              <a:rPr sz="2300" b="1" spc="-5" dirty="0">
                <a:latin typeface="Times New Roman"/>
                <a:cs typeface="Times New Roman"/>
              </a:rPr>
              <a:t>0000-552XXX00-</a:t>
            </a:r>
            <a:r>
              <a:rPr sz="3200" b="1" u="heavy" spc="-5" dirty="0">
                <a:uFill>
                  <a:solidFill>
                    <a:srgbClr val="40458C"/>
                  </a:solidFill>
                </a:uFill>
                <a:latin typeface="Times New Roman"/>
                <a:cs typeface="Times New Roman"/>
              </a:rPr>
              <a:t>XXXX</a:t>
            </a:r>
            <a:r>
              <a:rPr sz="2300" b="1" spc="-5" dirty="0">
                <a:latin typeface="Times New Roman"/>
                <a:cs typeface="Times New Roman"/>
              </a:rPr>
              <a:t>-000-00XXX-00-0000</a:t>
            </a:r>
            <a:endParaRPr sz="2300" dirty="0">
              <a:latin typeface="Times New Roman"/>
              <a:cs typeface="Times New Roman"/>
            </a:endParaRPr>
          </a:p>
          <a:p>
            <a:pPr marL="355600" marR="205740">
              <a:lnSpc>
                <a:spcPct val="100000"/>
              </a:lnSpc>
              <a:spcBef>
                <a:spcPts val="2560"/>
              </a:spcBef>
            </a:pPr>
            <a:r>
              <a:rPr sz="2400" spc="-5" dirty="0">
                <a:latin typeface="Tahoma"/>
                <a:cs typeface="Tahoma"/>
              </a:rPr>
              <a:t>Institutional Account indicates type of income or expense  The Student Organization Business Office can always  assist </a:t>
            </a:r>
            <a:r>
              <a:rPr sz="2400" dirty="0">
                <a:latin typeface="Tahoma"/>
                <a:cs typeface="Tahoma"/>
              </a:rPr>
              <a:t>you </a:t>
            </a:r>
            <a:r>
              <a:rPr sz="2400" spc="-5" dirty="0">
                <a:latin typeface="Tahoma"/>
                <a:cs typeface="Tahoma"/>
              </a:rPr>
              <a:t>with determining this</a:t>
            </a:r>
            <a:r>
              <a:rPr sz="2400" spc="-1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number.</a:t>
            </a:r>
            <a:endParaRPr lang="en-US" sz="2400" spc="-5" dirty="0">
              <a:latin typeface="Tahoma"/>
              <a:cs typeface="Tahoma"/>
            </a:endParaRPr>
          </a:p>
          <a:p>
            <a:pPr marL="355600" marR="205740">
              <a:lnSpc>
                <a:spcPct val="100000"/>
              </a:lnSpc>
              <a:spcBef>
                <a:spcPts val="2560"/>
              </a:spcBef>
            </a:pPr>
            <a:r>
              <a:rPr sz="1600" b="1" spc="-5" dirty="0">
                <a:latin typeface="Tahoma"/>
                <a:cs typeface="Tahoma"/>
              </a:rPr>
              <a:t>Examples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(INCOME)</a:t>
            </a:r>
            <a:endParaRPr sz="1600" dirty="0">
              <a:latin typeface="Tahoma"/>
              <a:cs typeface="Tahoma"/>
            </a:endParaRPr>
          </a:p>
          <a:p>
            <a:pPr marL="354965" marR="327660">
              <a:lnSpc>
                <a:spcPts val="1730"/>
              </a:lnSpc>
              <a:spcBef>
                <a:spcPts val="405"/>
              </a:spcBef>
              <a:tabLst>
                <a:tab pos="3300729" algn="l"/>
              </a:tabLst>
            </a:pPr>
            <a:r>
              <a:rPr sz="1600" spc="-5" dirty="0">
                <a:latin typeface="Tahoma"/>
                <a:cs typeface="Tahoma"/>
              </a:rPr>
              <a:t>4401  Internal sales</a:t>
            </a:r>
            <a:r>
              <a:rPr sz="1600" spc="4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&amp;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services:	</a:t>
            </a:r>
            <a:r>
              <a:rPr sz="1600" spc="-5" dirty="0">
                <a:latin typeface="Tahoma"/>
                <a:cs typeface="Tahoma"/>
              </a:rPr>
              <a:t>Revenue from </a:t>
            </a:r>
            <a:r>
              <a:rPr sz="1600" spc="-10" dirty="0">
                <a:latin typeface="Tahoma"/>
                <a:cs typeface="Tahoma"/>
              </a:rPr>
              <a:t>sales </a:t>
            </a:r>
            <a:r>
              <a:rPr sz="1600" spc="-5" dirty="0">
                <a:latin typeface="Tahoma"/>
                <a:cs typeface="Tahoma"/>
              </a:rPr>
              <a:t>and </a:t>
            </a:r>
            <a:r>
              <a:rPr sz="1600" spc="-10" dirty="0">
                <a:latin typeface="Tahoma"/>
                <a:cs typeface="Tahoma"/>
              </a:rPr>
              <a:t>services </a:t>
            </a:r>
            <a:r>
              <a:rPr sz="1600" spc="-5" dirty="0">
                <a:latin typeface="Tahoma"/>
                <a:cs typeface="Tahoma"/>
              </a:rPr>
              <a:t>to members of </a:t>
            </a:r>
            <a:r>
              <a:rPr sz="1600" spc="-10" dirty="0">
                <a:latin typeface="Tahoma"/>
                <a:cs typeface="Tahoma"/>
              </a:rPr>
              <a:t>the  University community </a:t>
            </a:r>
            <a:r>
              <a:rPr sz="1600" spc="-5" dirty="0">
                <a:latin typeface="Tahoma"/>
                <a:cs typeface="Tahoma"/>
              </a:rPr>
              <a:t>(e.g. sales to UI </a:t>
            </a:r>
            <a:r>
              <a:rPr sz="1600" spc="-10" dirty="0">
                <a:latin typeface="Tahoma"/>
                <a:cs typeface="Tahoma"/>
              </a:rPr>
              <a:t>students </a:t>
            </a:r>
            <a:r>
              <a:rPr sz="1600" spc="-5" dirty="0">
                <a:latin typeface="Tahoma"/>
                <a:cs typeface="Tahoma"/>
              </a:rPr>
              <a:t>and</a:t>
            </a:r>
            <a:r>
              <a:rPr sz="1600" spc="17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staff)</a:t>
            </a:r>
            <a:endParaRPr sz="1600" dirty="0">
              <a:latin typeface="Tahoma"/>
              <a:cs typeface="Tahoma"/>
            </a:endParaRPr>
          </a:p>
          <a:p>
            <a:pPr marL="355600" marR="163195">
              <a:lnSpc>
                <a:spcPts val="1730"/>
              </a:lnSpc>
              <a:spcBef>
                <a:spcPts val="380"/>
              </a:spcBef>
              <a:tabLst>
                <a:tab pos="923290" algn="l"/>
                <a:tab pos="3312795" algn="l"/>
              </a:tabLst>
            </a:pPr>
            <a:r>
              <a:rPr sz="1600" spc="-10" dirty="0">
                <a:latin typeface="Tahoma"/>
                <a:cs typeface="Tahoma"/>
              </a:rPr>
              <a:t>4402	External sales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&amp;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services:	Revenue from sales and services </a:t>
            </a:r>
            <a:r>
              <a:rPr sz="1600" spc="-5" dirty="0">
                <a:latin typeface="Tahoma"/>
                <a:cs typeface="Tahoma"/>
              </a:rPr>
              <a:t>to </a:t>
            </a:r>
            <a:r>
              <a:rPr sz="1600" spc="-10" dirty="0">
                <a:latin typeface="Tahoma"/>
                <a:cs typeface="Tahoma"/>
              </a:rPr>
              <a:t>outside entities or  </a:t>
            </a:r>
            <a:r>
              <a:rPr sz="1600" spc="-5" dirty="0">
                <a:latin typeface="Tahoma"/>
                <a:cs typeface="Tahoma"/>
              </a:rPr>
              <a:t>people (e.g. sales to </a:t>
            </a:r>
            <a:r>
              <a:rPr sz="1600" spc="-10" dirty="0">
                <a:latin typeface="Tahoma"/>
                <a:cs typeface="Tahoma"/>
              </a:rPr>
              <a:t>the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public)</a:t>
            </a:r>
            <a:endParaRPr sz="1600" dirty="0">
              <a:latin typeface="Tahoma"/>
              <a:cs typeface="Tahoma"/>
            </a:endParaRPr>
          </a:p>
          <a:p>
            <a:pPr marL="355600" marR="12700" indent="-635">
              <a:lnSpc>
                <a:spcPts val="1730"/>
              </a:lnSpc>
              <a:spcBef>
                <a:spcPts val="380"/>
              </a:spcBef>
              <a:tabLst>
                <a:tab pos="4269105" algn="l"/>
              </a:tabLst>
            </a:pPr>
            <a:r>
              <a:rPr sz="1600" spc="-5" dirty="0">
                <a:latin typeface="Tahoma"/>
                <a:cs typeface="Tahoma"/>
              </a:rPr>
              <a:t>4212 Tickets, registrations,</a:t>
            </a:r>
            <a:r>
              <a:rPr sz="1600" spc="7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or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admissions:	Tickets, registration, </a:t>
            </a:r>
            <a:r>
              <a:rPr sz="1600" spc="-5" dirty="0">
                <a:latin typeface="Tahoma"/>
                <a:cs typeface="Tahoma"/>
              </a:rPr>
              <a:t>or </a:t>
            </a:r>
            <a:r>
              <a:rPr sz="1600" spc="-10" dirty="0">
                <a:latin typeface="Tahoma"/>
                <a:cs typeface="Tahoma"/>
              </a:rPr>
              <a:t>admission </a:t>
            </a:r>
            <a:r>
              <a:rPr sz="1600" spc="-5" dirty="0">
                <a:latin typeface="Tahoma"/>
                <a:cs typeface="Tahoma"/>
              </a:rPr>
              <a:t>to </a:t>
            </a:r>
            <a:r>
              <a:rPr sz="1600" spc="-10" dirty="0">
                <a:latin typeface="Tahoma"/>
                <a:cs typeface="Tahoma"/>
              </a:rPr>
              <a:t>student  </a:t>
            </a:r>
            <a:r>
              <a:rPr sz="1600" spc="-5" dirty="0">
                <a:latin typeface="Tahoma"/>
                <a:cs typeface="Tahoma"/>
              </a:rPr>
              <a:t>organization events (e.g. </a:t>
            </a:r>
            <a:r>
              <a:rPr sz="1600" spc="-10" dirty="0">
                <a:latin typeface="Tahoma"/>
                <a:cs typeface="Tahoma"/>
              </a:rPr>
              <a:t>raffle </a:t>
            </a:r>
            <a:r>
              <a:rPr sz="1600" spc="-5" dirty="0">
                <a:latin typeface="Tahoma"/>
                <a:cs typeface="Tahoma"/>
              </a:rPr>
              <a:t>or event</a:t>
            </a:r>
            <a:r>
              <a:rPr sz="1600" spc="1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tickets)</a:t>
            </a:r>
            <a:endParaRPr sz="1600" dirty="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  <a:spcBef>
                <a:spcPts val="165"/>
              </a:spcBef>
            </a:pPr>
            <a:r>
              <a:rPr sz="1600" spc="-5" dirty="0">
                <a:latin typeface="Tahoma"/>
                <a:cs typeface="Tahoma"/>
              </a:rPr>
              <a:t>4599 </a:t>
            </a:r>
            <a:r>
              <a:rPr sz="1600" spc="-10" dirty="0">
                <a:latin typeface="Tahoma"/>
                <a:cs typeface="Tahoma"/>
              </a:rPr>
              <a:t>Miscellaneous </a:t>
            </a:r>
            <a:r>
              <a:rPr sz="1600" spc="-5" dirty="0">
                <a:latin typeface="Tahoma"/>
                <a:cs typeface="Tahoma"/>
              </a:rPr>
              <a:t>Revenue: </a:t>
            </a:r>
            <a:r>
              <a:rPr sz="1600" spc="-10" dirty="0">
                <a:latin typeface="Tahoma"/>
                <a:cs typeface="Tahoma"/>
              </a:rPr>
              <a:t>Most other student organization</a:t>
            </a:r>
            <a:r>
              <a:rPr sz="1600" spc="2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income</a:t>
            </a:r>
            <a:endParaRPr sz="1600" dirty="0">
              <a:latin typeface="Tahoma"/>
              <a:cs typeface="Tahoma"/>
            </a:endParaRPr>
          </a:p>
          <a:p>
            <a:pPr marL="1213485" lvl="1" indent="-286385">
              <a:spcBef>
                <a:spcPts val="135"/>
              </a:spcBef>
              <a:buSzPct val="58333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1200" spc="-5" dirty="0">
                <a:latin typeface="Tahoma"/>
                <a:cs typeface="Tahoma"/>
              </a:rPr>
              <a:t>(e.g. dues, donations, sponsorships, vendor applications, and</a:t>
            </a:r>
            <a:r>
              <a:rPr sz="1200" spc="85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fundraisers)</a:t>
            </a:r>
            <a:endParaRPr sz="1200" dirty="0">
              <a:latin typeface="Tahoma"/>
              <a:cs typeface="Tahoma"/>
            </a:endParaRPr>
          </a:p>
          <a:p>
            <a:pPr marL="1213485" lvl="1" indent="-286385">
              <a:spcBef>
                <a:spcPts val="290"/>
              </a:spcBef>
              <a:buSzPct val="58333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1200" spc="-5" dirty="0">
                <a:latin typeface="Tahoma"/>
                <a:cs typeface="Tahoma"/>
              </a:rPr>
              <a:t>Required to inform potential contributors that the contributions will not be </a:t>
            </a:r>
            <a:r>
              <a:rPr sz="1200" spc="-10" dirty="0">
                <a:latin typeface="Tahoma"/>
                <a:cs typeface="Tahoma"/>
              </a:rPr>
              <a:t>tax</a:t>
            </a:r>
            <a:r>
              <a:rPr sz="1200" spc="204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deductible.</a:t>
            </a:r>
            <a:endParaRPr sz="1200" dirty="0">
              <a:latin typeface="Tahoma"/>
              <a:cs typeface="Tahoma"/>
            </a:endParaRPr>
          </a:p>
          <a:p>
            <a:pPr marL="1213485" marR="184785" lvl="1" indent="-286385">
              <a:spcBef>
                <a:spcPts val="285"/>
              </a:spcBef>
              <a:buSzPct val="58333"/>
              <a:buFont typeface="Wingdings"/>
              <a:buChar char=""/>
              <a:tabLst>
                <a:tab pos="756285" algn="l"/>
                <a:tab pos="756920" algn="l"/>
              </a:tabLst>
            </a:pPr>
            <a:r>
              <a:rPr sz="1200" spc="-5" dirty="0">
                <a:latin typeface="Tahoma"/>
                <a:cs typeface="Tahoma"/>
              </a:rPr>
              <a:t>“Contributions made to our organization are NOT </a:t>
            </a:r>
            <a:r>
              <a:rPr sz="1200" spc="-10" dirty="0">
                <a:latin typeface="Tahoma"/>
                <a:cs typeface="Tahoma"/>
              </a:rPr>
              <a:t>tax </a:t>
            </a:r>
            <a:r>
              <a:rPr sz="1200" spc="-5" dirty="0">
                <a:latin typeface="Tahoma"/>
                <a:cs typeface="Tahoma"/>
              </a:rPr>
              <a:t>deductible NOR is our organization </a:t>
            </a:r>
            <a:r>
              <a:rPr sz="1200" dirty="0">
                <a:latin typeface="Tahoma"/>
                <a:cs typeface="Tahoma"/>
              </a:rPr>
              <a:t>a </a:t>
            </a:r>
            <a:r>
              <a:rPr sz="1200" spc="-5" dirty="0">
                <a:latin typeface="Tahoma"/>
                <a:cs typeface="Tahoma"/>
              </a:rPr>
              <a:t>501(c)3 charitable  organization.”</a:t>
            </a:r>
            <a:endParaRPr sz="1200" dirty="0">
              <a:latin typeface="Tahoma"/>
              <a:cs typeface="Tahom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IOWA BRAND COLORS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616669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WA-BRAND-Template-Widescreen" id="{A25A45C0-D9D8-A44F-9292-57D2DC0F3846}" vid="{DCED7445-4F60-224D-9666-5C3E6928A3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10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11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12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13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14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15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16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17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18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19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2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20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21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22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23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3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4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5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6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7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8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ppt/theme/themeOverride9.xml><?xml version="1.0" encoding="utf-8"?>
<a:themeOverride xmlns:a="http://schemas.openxmlformats.org/drawingml/2006/main">
  <a:clrScheme name="IOWA BRAND COLORS">
    <a:dk1>
      <a:srgbClr val="000000"/>
    </a:dk1>
    <a:lt1>
      <a:srgbClr val="FFFFFF"/>
    </a:lt1>
    <a:dk2>
      <a:srgbClr val="62666A"/>
    </a:dk2>
    <a:lt2>
      <a:srgbClr val="BBBCBC"/>
    </a:lt2>
    <a:accent1>
      <a:srgbClr val="FFCD00"/>
    </a:accent1>
    <a:accent2>
      <a:srgbClr val="616669"/>
    </a:accent2>
    <a:accent3>
      <a:srgbClr val="BBBCBC"/>
    </a:accent3>
    <a:accent4>
      <a:srgbClr val="00A9E0"/>
    </a:accent4>
    <a:accent5>
      <a:srgbClr val="00AF66"/>
    </a:accent5>
    <a:accent6>
      <a:srgbClr val="FF8200"/>
    </a:accent6>
    <a:hlink>
      <a:srgbClr val="00558C"/>
    </a:hlink>
    <a:folHlink>
      <a:srgbClr val="63666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530</TotalTime>
  <Words>2447</Words>
  <Application>Microsoft Office PowerPoint</Application>
  <PresentationFormat>Custom</PresentationFormat>
  <Paragraphs>232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Courier New</vt:lpstr>
      <vt:lpstr>Roboto</vt:lpstr>
      <vt:lpstr>Symbol</vt:lpstr>
      <vt:lpstr>Tahoma</vt:lpstr>
      <vt:lpstr>Times New Roman</vt:lpstr>
      <vt:lpstr>Wingdings</vt:lpstr>
      <vt:lpstr>Office Theme</vt:lpstr>
      <vt:lpstr>Treasurer Resource Guide for Supported and Campus Life Organizations</vt:lpstr>
      <vt:lpstr>Student Organization Business Office</vt:lpstr>
      <vt:lpstr>Expectations of Treasurers and Account Signers</vt:lpstr>
      <vt:lpstr>Authorized Account Signers</vt:lpstr>
      <vt:lpstr>Automated E-mail Account Statements</vt:lpstr>
      <vt:lpstr>Student Organization  Financial Accounts</vt:lpstr>
      <vt:lpstr>Guidelines: University Account Numbers</vt:lpstr>
      <vt:lpstr>Student Organization  Account Number</vt:lpstr>
      <vt:lpstr>Institutional Account</vt:lpstr>
      <vt:lpstr>Departmental Account</vt:lpstr>
      <vt:lpstr>Collecting Money</vt:lpstr>
      <vt:lpstr>Fundraising Ideas</vt:lpstr>
      <vt:lpstr>Event Approval</vt:lpstr>
      <vt:lpstr>Event Planning Timeline</vt:lpstr>
      <vt:lpstr>Event Planning – Contracts</vt:lpstr>
      <vt:lpstr>COVID-19 Related Purchasing Restrictions</vt:lpstr>
      <vt:lpstr>Printing</vt:lpstr>
      <vt:lpstr>Procurement Card Purchases  (University Credit Card)</vt:lpstr>
      <vt:lpstr>Interdepartmental (Blue) Requisition</vt:lpstr>
      <vt:lpstr>Check/ACH Voucher</vt:lpstr>
      <vt:lpstr>Member Reimbursement</vt:lpstr>
      <vt:lpstr>Honoraria (Speaker payment)</vt:lpstr>
      <vt:lpstr>Travel</vt:lpstr>
      <vt:lpstr>University Vehicle Rental</vt:lpstr>
      <vt:lpstr>Apparel</vt:lpstr>
      <vt:lpstr>Amazon Order Form</vt:lpstr>
      <vt:lpstr>PowerPoint Presentation</vt:lpstr>
      <vt:lpstr>Leadership, Service &amp; Civic Engagement</vt:lpstr>
      <vt:lpstr>Fraternity &amp; Sorority Life Programs</vt:lpstr>
      <vt:lpstr>IMU Event Services</vt:lpstr>
      <vt:lpstr>University Catering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Organization 101</dc:title>
  <dc:creator>rossow</dc:creator>
  <cp:lastModifiedBy>Braem, Paul J</cp:lastModifiedBy>
  <cp:revision>59</cp:revision>
  <dcterms:created xsi:type="dcterms:W3CDTF">2018-08-23T21:31:09Z</dcterms:created>
  <dcterms:modified xsi:type="dcterms:W3CDTF">2025-09-04T17:36:32Z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2018-08-23T00:00:00Z</vt:filetime>
  </property>
  <property fmtid="{D5CDD505-2E9C-101B-9397-08002B2CF9AE}" pid="3" name="Creator">
    <vt:lpwstr>Adobe Acrobat Pro DC 18.11.20058</vt:lpwstr>
  </property>
  <property fmtid="{D5CDD505-2E9C-101B-9397-08002B2CF9AE}" pid="4" name="LastSaved">
    <vt:filetime>2018-08-23T00:00:00Z</vt:filetime>
  </property>
</Properties>
</file>